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300" r:id="rId2"/>
    <p:sldId id="299" r:id="rId3"/>
    <p:sldId id="302" r:id="rId4"/>
    <p:sldId id="320" r:id="rId5"/>
    <p:sldId id="321" r:id="rId6"/>
    <p:sldId id="322" r:id="rId7"/>
    <p:sldId id="303" r:id="rId8"/>
    <p:sldId id="304" r:id="rId9"/>
    <p:sldId id="323" r:id="rId10"/>
    <p:sldId id="324" r:id="rId11"/>
    <p:sldId id="325" r:id="rId12"/>
    <p:sldId id="280" r:id="rId13"/>
    <p:sldId id="326" r:id="rId14"/>
    <p:sldId id="327" r:id="rId15"/>
    <p:sldId id="329" r:id="rId16"/>
    <p:sldId id="328" r:id="rId17"/>
    <p:sldId id="284" r:id="rId18"/>
    <p:sldId id="285" r:id="rId19"/>
    <p:sldId id="292" r:id="rId20"/>
    <p:sldId id="331" r:id="rId21"/>
    <p:sldId id="330" r:id="rId22"/>
    <p:sldId id="332" r:id="rId23"/>
    <p:sldId id="293" r:id="rId24"/>
    <p:sldId id="333" r:id="rId25"/>
    <p:sldId id="334" r:id="rId26"/>
    <p:sldId id="281" r:id="rId27"/>
    <p:sldId id="365" r:id="rId28"/>
    <p:sldId id="366" r:id="rId29"/>
    <p:sldId id="367" r:id="rId30"/>
    <p:sldId id="368" r:id="rId31"/>
    <p:sldId id="369" r:id="rId32"/>
    <p:sldId id="298" r:id="rId33"/>
    <p:sldId id="370" r:id="rId34"/>
    <p:sldId id="371" r:id="rId35"/>
    <p:sldId id="372" r:id="rId36"/>
    <p:sldId id="305" r:id="rId37"/>
    <p:sldId id="306" r:id="rId38"/>
    <p:sldId id="373" r:id="rId39"/>
    <p:sldId id="374" r:id="rId40"/>
    <p:sldId id="375" r:id="rId41"/>
    <p:sldId id="376" r:id="rId42"/>
    <p:sldId id="377" r:id="rId43"/>
    <p:sldId id="258" r:id="rId44"/>
    <p:sldId id="378" r:id="rId45"/>
    <p:sldId id="276" r:id="rId46"/>
    <p:sldId id="379" r:id="rId47"/>
    <p:sldId id="380" r:id="rId48"/>
    <p:sldId id="381" r:id="rId49"/>
    <p:sldId id="382" r:id="rId50"/>
    <p:sldId id="257" r:id="rId51"/>
    <p:sldId id="383" r:id="rId52"/>
    <p:sldId id="384" r:id="rId53"/>
    <p:sldId id="385" r:id="rId54"/>
    <p:sldId id="277" r:id="rId55"/>
    <p:sldId id="386" r:id="rId56"/>
    <p:sldId id="387" r:id="rId57"/>
    <p:sldId id="264" r:id="rId58"/>
    <p:sldId id="265" r:id="rId59"/>
    <p:sldId id="403" r:id="rId60"/>
    <p:sldId id="404" r:id="rId61"/>
    <p:sldId id="266" r:id="rId62"/>
    <p:sldId id="388" r:id="rId63"/>
    <p:sldId id="393" r:id="rId64"/>
    <p:sldId id="389" r:id="rId65"/>
    <p:sldId id="394" r:id="rId66"/>
    <p:sldId id="390" r:id="rId67"/>
    <p:sldId id="395" r:id="rId68"/>
    <p:sldId id="391" r:id="rId69"/>
    <p:sldId id="392" r:id="rId70"/>
    <p:sldId id="414" r:id="rId71"/>
    <p:sldId id="413" r:id="rId72"/>
    <p:sldId id="407" r:id="rId73"/>
    <p:sldId id="415" r:id="rId74"/>
    <p:sldId id="408" r:id="rId75"/>
    <p:sldId id="416" r:id="rId76"/>
    <p:sldId id="409" r:id="rId77"/>
    <p:sldId id="417" r:id="rId78"/>
    <p:sldId id="418" r:id="rId79"/>
    <p:sldId id="410" r:id="rId80"/>
    <p:sldId id="295" r:id="rId81"/>
    <p:sldId id="419" r:id="rId82"/>
    <p:sldId id="405" r:id="rId83"/>
    <p:sldId id="270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271" r:id="rId92"/>
    <p:sldId id="307" r:id="rId93"/>
    <p:sldId id="308" r:id="rId94"/>
    <p:sldId id="309" r:id="rId95"/>
    <p:sldId id="310" r:id="rId96"/>
    <p:sldId id="311" r:id="rId97"/>
    <p:sldId id="317" r:id="rId98"/>
    <p:sldId id="342" r:id="rId99"/>
    <p:sldId id="343" r:id="rId100"/>
    <p:sldId id="344" r:id="rId101"/>
    <p:sldId id="345" r:id="rId102"/>
    <p:sldId id="346" r:id="rId103"/>
    <p:sldId id="269" r:id="rId104"/>
    <p:sldId id="347" r:id="rId105"/>
    <p:sldId id="348" r:id="rId106"/>
    <p:sldId id="349" r:id="rId107"/>
    <p:sldId id="350" r:id="rId108"/>
    <p:sldId id="351" r:id="rId109"/>
    <p:sldId id="272" r:id="rId110"/>
    <p:sldId id="352" r:id="rId111"/>
    <p:sldId id="353" r:id="rId112"/>
    <p:sldId id="354" r:id="rId113"/>
    <p:sldId id="296" r:id="rId114"/>
    <p:sldId id="355" r:id="rId115"/>
    <p:sldId id="356" r:id="rId116"/>
    <p:sldId id="360" r:id="rId117"/>
    <p:sldId id="357" r:id="rId118"/>
    <p:sldId id="358" r:id="rId119"/>
    <p:sldId id="297" r:id="rId120"/>
    <p:sldId id="361" r:id="rId121"/>
    <p:sldId id="362" r:id="rId122"/>
    <p:sldId id="363" r:id="rId123"/>
    <p:sldId id="364" r:id="rId12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66"/>
    <a:srgbClr val="800000"/>
    <a:srgbClr val="FFFF00"/>
    <a:srgbClr val="006600"/>
    <a:srgbClr val="D1CFC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0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notesMaster" Target="notesMasters/notesMaster1.xml"/><Relationship Id="rId126" Type="http://schemas.openxmlformats.org/officeDocument/2006/relationships/handoutMaster" Target="handoutMasters/handoutMaster1.xml"/><Relationship Id="rId127" Type="http://schemas.openxmlformats.org/officeDocument/2006/relationships/printerSettings" Target="printerSettings/printerSettings1.bin"/><Relationship Id="rId128" Type="http://schemas.openxmlformats.org/officeDocument/2006/relationships/presProps" Target="presProps.xml"/><Relationship Id="rId12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heme" Target="theme/theme1.xml"/><Relationship Id="rId1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F22FCE-C432-AD43-93B6-8F882C23B8E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337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Click to edit Master text styles</a:t>
            </a:r>
          </a:p>
          <a:p>
            <a:pPr lvl="1"/>
            <a:r>
              <a:rPr lang="es-PE" noProof="0" smtClean="0"/>
              <a:t>Second level</a:t>
            </a:r>
          </a:p>
          <a:p>
            <a:pPr lvl="2"/>
            <a:r>
              <a:rPr lang="es-PE" noProof="0" smtClean="0"/>
              <a:t>Third level</a:t>
            </a:r>
          </a:p>
          <a:p>
            <a:pPr lvl="3"/>
            <a:r>
              <a:rPr lang="es-PE" noProof="0" smtClean="0"/>
              <a:t>Fourth level</a:t>
            </a:r>
          </a:p>
          <a:p>
            <a:pPr lvl="4"/>
            <a:r>
              <a:rPr lang="es-PE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777C3BE-BC9E-2F4F-B686-38A87E39A94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7248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3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18D5-F16C-8843-9F2D-6A502A879780}" type="slidenum">
              <a:rPr lang="es-PE"/>
              <a:pPr>
                <a:defRPr/>
              </a:pPr>
              <a:t>12</a:t>
            </a:fld>
            <a:endParaRPr lang="es-P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18D5-F16C-8843-9F2D-6A502A879780}" type="slidenum">
              <a:rPr lang="es-PE"/>
              <a:pPr>
                <a:defRPr/>
              </a:pPr>
              <a:t>13</a:t>
            </a:fld>
            <a:endParaRPr lang="es-P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18D5-F16C-8843-9F2D-6A502A879780}" type="slidenum">
              <a:rPr lang="es-PE"/>
              <a:pPr>
                <a:defRPr/>
              </a:pPr>
              <a:t>14</a:t>
            </a:fld>
            <a:endParaRPr lang="es-P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18D5-F16C-8843-9F2D-6A502A879780}" type="slidenum">
              <a:rPr lang="es-PE"/>
              <a:pPr>
                <a:defRPr/>
              </a:pPr>
              <a:t>15</a:t>
            </a:fld>
            <a:endParaRPr lang="es-P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18D5-F16C-8843-9F2D-6A502A879780}" type="slidenum">
              <a:rPr lang="es-PE"/>
              <a:pPr>
                <a:defRPr/>
              </a:pPr>
              <a:t>16</a:t>
            </a:fld>
            <a:endParaRPr lang="es-P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859F2-D30A-9244-A019-2E7CCD6C045F}" type="slidenum">
              <a:rPr lang="es-PE"/>
              <a:pPr>
                <a:defRPr/>
              </a:pPr>
              <a:t>17</a:t>
            </a:fld>
            <a:endParaRPr lang="es-P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7A823-E7F1-5343-B35A-6DB7AD340529}" type="slidenum">
              <a:rPr lang="es-PE"/>
              <a:pPr>
                <a:defRPr/>
              </a:pPr>
              <a:t>18</a:t>
            </a:fld>
            <a:endParaRPr lang="es-PE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7B23D-F7DC-C84F-9688-E071C7B17716}" type="slidenum">
              <a:rPr lang="es-PE"/>
              <a:pPr>
                <a:defRPr/>
              </a:pPr>
              <a:t>19</a:t>
            </a:fld>
            <a:endParaRPr lang="es-PE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7B23D-F7DC-C84F-9688-E071C7B17716}" type="slidenum">
              <a:rPr lang="es-PE"/>
              <a:pPr>
                <a:defRPr/>
              </a:pPr>
              <a:t>20</a:t>
            </a:fld>
            <a:endParaRPr lang="es-PE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E" dirty="0" smtClean="0">
                <a:cs typeface="+mn-cs"/>
              </a:rPr>
              <a:t>¿Cómo sabemos que “Un</a:t>
            </a:r>
            <a:r>
              <a:rPr lang="es-PE" baseline="0" dirty="0" smtClean="0">
                <a:cs typeface="+mn-cs"/>
              </a:rPr>
              <a:t> gato” es el sujeto de la oración?</a:t>
            </a:r>
            <a:endParaRPr lang="es-PE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7B23D-F7DC-C84F-9688-E071C7B17716}" type="slidenum">
              <a:rPr lang="es-PE"/>
              <a:pPr>
                <a:defRPr/>
              </a:pPr>
              <a:t>21</a:t>
            </a:fld>
            <a:endParaRPr lang="es-PE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4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7B23D-F7DC-C84F-9688-E071C7B17716}" type="slidenum">
              <a:rPr lang="es-PE"/>
              <a:pPr>
                <a:defRPr/>
              </a:pPr>
              <a:t>22</a:t>
            </a:fld>
            <a:endParaRPr lang="es-PE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24CF3-5370-A34B-A614-CF8674FEF64B}" type="slidenum">
              <a:rPr lang="es-PE"/>
              <a:pPr>
                <a:defRPr/>
              </a:pPr>
              <a:t>23</a:t>
            </a:fld>
            <a:endParaRPr lang="es-P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24CF3-5370-A34B-A614-CF8674FEF64B}" type="slidenum">
              <a:rPr lang="es-PE"/>
              <a:pPr>
                <a:defRPr/>
              </a:pPr>
              <a:t>24</a:t>
            </a:fld>
            <a:endParaRPr lang="es-P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24CF3-5370-A34B-A614-CF8674FEF64B}" type="slidenum">
              <a:rPr lang="es-PE"/>
              <a:pPr>
                <a:defRPr/>
              </a:pPr>
              <a:t>25</a:t>
            </a:fld>
            <a:endParaRPr lang="es-P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B7A05-B69F-724B-AE6F-B62B26A6624A}" type="slidenum">
              <a:rPr lang="es-PE"/>
              <a:pPr>
                <a:defRPr/>
              </a:pPr>
              <a:t>26</a:t>
            </a:fld>
            <a:endParaRPr lang="es-P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B7A05-B69F-724B-AE6F-B62B26A6624A}" type="slidenum">
              <a:rPr lang="es-PE"/>
              <a:pPr>
                <a:defRPr/>
              </a:pPr>
              <a:t>27</a:t>
            </a:fld>
            <a:endParaRPr lang="es-P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B7A05-B69F-724B-AE6F-B62B26A6624A}" type="slidenum">
              <a:rPr lang="es-PE"/>
              <a:pPr>
                <a:defRPr/>
              </a:pPr>
              <a:t>28</a:t>
            </a:fld>
            <a:endParaRPr lang="es-P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B7A05-B69F-724B-AE6F-B62B26A6624A}" type="slidenum">
              <a:rPr lang="es-PE"/>
              <a:pPr>
                <a:defRPr/>
              </a:pPr>
              <a:t>29</a:t>
            </a:fld>
            <a:endParaRPr lang="es-P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B7A05-B69F-724B-AE6F-B62B26A6624A}" type="slidenum">
              <a:rPr lang="es-PE"/>
              <a:pPr>
                <a:defRPr/>
              </a:pPr>
              <a:t>30</a:t>
            </a:fld>
            <a:endParaRPr lang="es-P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B7A05-B69F-724B-AE6F-B62B26A6624A}" type="slidenum">
              <a:rPr lang="es-PE"/>
              <a:pPr>
                <a:defRPr/>
              </a:pPr>
              <a:t>31</a:t>
            </a:fld>
            <a:endParaRPr lang="es-P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5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32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33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34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35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36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37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38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39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40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41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6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6B3D-BD98-C44E-B79D-C143C24AB9D4}" type="slidenum">
              <a:rPr lang="es-PE" smtClean="0"/>
              <a:pPr>
                <a:defRPr/>
              </a:pPr>
              <a:t>42</a:t>
            </a:fld>
            <a:endParaRPr lang="es-PE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F46D0-499F-124C-8C80-BFF0BB23F838}" type="slidenum">
              <a:rPr lang="es-PE"/>
              <a:pPr>
                <a:defRPr/>
              </a:pPr>
              <a:t>43</a:t>
            </a:fld>
            <a:endParaRPr lang="es-P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F46D0-499F-124C-8C80-BFF0BB23F838}" type="slidenum">
              <a:rPr lang="es-PE"/>
              <a:pPr>
                <a:defRPr/>
              </a:pPr>
              <a:t>44</a:t>
            </a:fld>
            <a:endParaRPr lang="es-P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E34A3-041B-224D-BFC0-F8844EF28B3A}" type="slidenum">
              <a:rPr lang="es-PE"/>
              <a:pPr>
                <a:defRPr/>
              </a:pPr>
              <a:t>45</a:t>
            </a:fld>
            <a:endParaRPr lang="es-P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E34A3-041B-224D-BFC0-F8844EF28B3A}" type="slidenum">
              <a:rPr lang="es-PE"/>
              <a:pPr>
                <a:defRPr/>
              </a:pPr>
              <a:t>46</a:t>
            </a:fld>
            <a:endParaRPr lang="es-P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E34A3-041B-224D-BFC0-F8844EF28B3A}" type="slidenum">
              <a:rPr lang="es-PE"/>
              <a:pPr>
                <a:defRPr/>
              </a:pPr>
              <a:t>47</a:t>
            </a:fld>
            <a:endParaRPr lang="es-P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E34A3-041B-224D-BFC0-F8844EF28B3A}" type="slidenum">
              <a:rPr lang="es-PE"/>
              <a:pPr>
                <a:defRPr/>
              </a:pPr>
              <a:t>48</a:t>
            </a:fld>
            <a:endParaRPr lang="es-P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E34A3-041B-224D-BFC0-F8844EF28B3A}" type="slidenum">
              <a:rPr lang="es-PE"/>
              <a:pPr>
                <a:defRPr/>
              </a:pPr>
              <a:t>49</a:t>
            </a:fld>
            <a:endParaRPr lang="es-P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119B7-42CE-174C-94F7-4DC606EA005A}" type="slidenum">
              <a:rPr lang="es-PE"/>
              <a:pPr>
                <a:defRPr/>
              </a:pPr>
              <a:t>50</a:t>
            </a:fld>
            <a:endParaRPr lang="es-P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119B7-42CE-174C-94F7-4DC606EA005A}" type="slidenum">
              <a:rPr lang="es-PE"/>
              <a:pPr>
                <a:defRPr/>
              </a:pPr>
              <a:t>51</a:t>
            </a:fld>
            <a:endParaRPr lang="es-P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7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119B7-42CE-174C-94F7-4DC606EA005A}" type="slidenum">
              <a:rPr lang="es-PE"/>
              <a:pPr>
                <a:defRPr/>
              </a:pPr>
              <a:t>52</a:t>
            </a:fld>
            <a:endParaRPr lang="es-P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119B7-42CE-174C-94F7-4DC606EA005A}" type="slidenum">
              <a:rPr lang="es-PE"/>
              <a:pPr>
                <a:defRPr/>
              </a:pPr>
              <a:t>53</a:t>
            </a:fld>
            <a:endParaRPr lang="es-P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C207B-BE13-5444-99E5-A345F9E67C4F}" type="slidenum">
              <a:rPr lang="es-PE"/>
              <a:pPr>
                <a:defRPr/>
              </a:pPr>
              <a:t>54</a:t>
            </a:fld>
            <a:endParaRPr lang="es-PE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C207B-BE13-5444-99E5-A345F9E67C4F}" type="slidenum">
              <a:rPr lang="es-PE"/>
              <a:pPr>
                <a:defRPr/>
              </a:pPr>
              <a:t>55</a:t>
            </a:fld>
            <a:endParaRPr lang="es-PE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C207B-BE13-5444-99E5-A345F9E67C4F}" type="slidenum">
              <a:rPr lang="es-PE"/>
              <a:pPr>
                <a:defRPr/>
              </a:pPr>
              <a:t>56</a:t>
            </a:fld>
            <a:endParaRPr lang="es-PE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es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paradigma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artículo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C3BE-BC9E-2F4F-B686-38A87E39A949}" type="slidenum">
              <a:rPr lang="es-PE" smtClean="0"/>
              <a:pPr>
                <a:defRPr/>
              </a:pPr>
              <a:t>59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312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es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paradigma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artículo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C3BE-BC9E-2F4F-B686-38A87E39A949}" type="slidenum">
              <a:rPr lang="es-PE" smtClean="0"/>
              <a:pPr>
                <a:defRPr/>
              </a:pPr>
              <a:t>81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3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8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9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10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5FAD6-AD0F-F049-B19B-8C221BB9090A}" type="slidenum">
              <a:rPr lang="es-PE"/>
              <a:pPr>
                <a:defRPr/>
              </a:pPr>
              <a:t>11</a:t>
            </a:fld>
            <a:endParaRPr lang="es-P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22B4-9B7C-E042-93A4-DB79D2AAC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6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F64D-7CFC-8444-92F3-020CA6479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B9D6-236E-8246-B9BE-6B749C4C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C0EE-8FB5-0F40-AC25-E928ADA92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9783-A045-2247-8675-A3CFF894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15F9-3916-D94D-849F-B9A4B2CE6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1286-FC1A-0149-BF75-4DB36BA9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EF47-FE57-6542-B296-A7447FC3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4853-4C15-3C44-871C-9D2B8295F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6FBD-E526-EC4B-ABD7-20EF3A13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3118-79F8-844B-A05E-A49D9FD1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73F0-DB80-B945-B4E2-7A6217FB5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705D-9210-5148-BB6F-C819B42CB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D8B737D-B199-F544-B9D1-4C5A8BB3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6500" y="307896"/>
            <a:ext cx="4191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t" anchorCtr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383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000" u="sng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cs typeface="+mj-cs"/>
              </a:rPr>
              <a:t>Lección </a:t>
            </a:r>
            <a:r>
              <a:rPr lang="es-PE" sz="6000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cs typeface="+mj-cs"/>
              </a:rPr>
              <a:t>3</a:t>
            </a: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: </a:t>
            </a:r>
          </a:p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Sustantivos </a:t>
            </a:r>
          </a:p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y artículos</a:t>
            </a:r>
            <a:endParaRPr lang="en-US" sz="6600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8900" y="209550"/>
            <a:ext cx="32462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2514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</a:rPr>
              <a:t>En </a:t>
            </a:r>
            <a:r>
              <a:rPr lang="es-PE" sz="3500" b="1" dirty="0">
                <a:solidFill>
                  <a:schemeClr val="bg1"/>
                </a:solidFill>
              </a:rPr>
              <a:t>griego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00100"/>
            <a:ext cx="8305800" cy="54628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000" dirty="0" smtClean="0">
                <a:cs typeface="+mj-cs"/>
              </a:rPr>
              <a:t>Hay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3 géneros</a:t>
            </a:r>
            <a:r>
              <a:rPr lang="es-PE" sz="3000" dirty="0" smtClean="0">
                <a:cs typeface="+mj-cs"/>
              </a:rPr>
              <a:t>: masculino, </a:t>
            </a:r>
            <a:r>
              <a:rPr lang="es-PE" sz="3000" dirty="0" smtClean="0">
                <a:cs typeface="+mj-cs"/>
              </a:rPr>
              <a:t>femenino </a:t>
            </a:r>
            <a:r>
              <a:rPr lang="es-PE" sz="3000" dirty="0" smtClean="0">
                <a:cs typeface="+mj-cs"/>
              </a:rPr>
              <a:t>y neutro.</a:t>
            </a:r>
            <a:endParaRPr lang="en-US" sz="3000" dirty="0" smtClean="0"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1352549"/>
            <a:ext cx="8305800" cy="14582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3000" dirty="0">
                <a:solidFill>
                  <a:schemeClr val="tx2"/>
                </a:solidFill>
                <a:cs typeface="+mn-cs"/>
              </a:rPr>
              <a:t>Los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sustantivos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,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artículos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,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adjetivos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 y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participios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 varían sus desinencias de acuerdo a la </a:t>
            </a:r>
            <a:r>
              <a:rPr lang="es-PE" sz="3000" b="1" dirty="0">
                <a:solidFill>
                  <a:srgbClr val="000090"/>
                </a:solidFill>
                <a:cs typeface="+mn-cs"/>
              </a:rPr>
              <a:t>función</a:t>
            </a:r>
            <a:r>
              <a:rPr lang="es-PE" sz="3000" dirty="0">
                <a:solidFill>
                  <a:srgbClr val="000090"/>
                </a:solidFill>
                <a:cs typeface="+mn-cs"/>
              </a:rPr>
              <a:t> 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que desempeñan en la oración.</a:t>
            </a:r>
            <a:endParaRPr lang="en-US" sz="30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52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29921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oh señor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hermanos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siervos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128554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35544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oh señor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hermanos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siervos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s-PE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obras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53516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/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oh señor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hermanos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siervos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s-PE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obras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i`ero,n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ofrendas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32827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09550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ku,rioj avkou,ei tou.j lo,gouj tw/n a;nqrwpwn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09550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ku,rioj avkou,ei tou.j lo,gouj tw/n a;nqrwpwn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70485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El Señor escucha las palabras de los hombres.</a:t>
            </a:r>
          </a:p>
        </p:txBody>
      </p:sp>
    </p:spTree>
    <p:extLst>
      <p:ext uri="{BB962C8B-B14F-4D97-AF65-F5344CB8AC3E}">
        <p14:creationId xmlns:p14="http://schemas.microsoft.com/office/powerpoint/2010/main" val="227570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09550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ku,rioj avkou,ei tou.j lo,gouj tw/n a;nqrwpwn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1428751"/>
            <a:ext cx="84582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oi` avpo,stoloi tou/ qeou/ to. euvagge,lion gra,fousi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toi/j dou/loij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70485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El Señor escucha las palabras de los hombres.</a:t>
            </a:r>
          </a:p>
        </p:txBody>
      </p:sp>
    </p:spTree>
    <p:extLst>
      <p:ext uri="{BB962C8B-B14F-4D97-AF65-F5344CB8AC3E}">
        <p14:creationId xmlns:p14="http://schemas.microsoft.com/office/powerpoint/2010/main" val="124333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09550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ku,rioj avkou,ei tou.j lo,gouj tw/n a;nqrwpwn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1428751"/>
            <a:ext cx="84582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oi` avpo,stoloi tou/ qeou/ to. euvagge,lion gra,fousi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toi/j dou/loij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70485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El Señor escucha las palabras de los hombres.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" y="241488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apóstoles de Dios les escriben el evangelio a los siervos.</a:t>
            </a:r>
          </a:p>
        </p:txBody>
      </p:sp>
    </p:spTree>
    <p:extLst>
      <p:ext uri="{BB962C8B-B14F-4D97-AF65-F5344CB8AC3E}">
        <p14:creationId xmlns:p14="http://schemas.microsoft.com/office/powerpoint/2010/main" val="219935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09550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ku,rioj avkou,ei tou.j lo,gouj tw/n a;nqrwpwn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1428751"/>
            <a:ext cx="84582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oi` avpo,stoloi tou/ qeou/ to. euvagge,lion gra,fousi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toi/j dou/loij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70485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El Señor escucha las palabras de los hombres.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" y="241488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apóstoles de Dios les escriben el evangelio a los siervos.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33400" y="3291186"/>
            <a:ext cx="81534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 smtClean="0">
                <a:latin typeface="Bwgrkn"/>
                <a:cs typeface="Bwgrkn"/>
              </a:rPr>
              <a:t>avdelfoi</a:t>
            </a:r>
            <a:r>
              <a:rPr lang="es-PE" sz="3200" dirty="0">
                <a:latin typeface="Bwgrkn"/>
                <a:cs typeface="Bwgrkn"/>
              </a:rPr>
              <a:t>. kai. dou/loi ginw,</a:t>
            </a:r>
            <a:r>
              <a:rPr lang="es-PE" sz="3200" dirty="0" smtClean="0">
                <a:latin typeface="Bwgrkn"/>
                <a:cs typeface="Bwgrkn"/>
              </a:rPr>
              <a:t>skousi </a:t>
            </a:r>
            <a:r>
              <a:rPr lang="es-PE" sz="3200" dirty="0">
                <a:latin typeface="Bwgrkn"/>
                <a:cs typeface="Bwgrkn"/>
              </a:rPr>
              <a:t>kai. ble,pousin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i`era. kai. oi;kouj</a:t>
            </a:r>
          </a:p>
        </p:txBody>
      </p:sp>
    </p:spTree>
    <p:extLst>
      <p:ext uri="{BB962C8B-B14F-4D97-AF65-F5344CB8AC3E}">
        <p14:creationId xmlns:p14="http://schemas.microsoft.com/office/powerpoint/2010/main" val="79142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09550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ku,rioj avkou,ei tou.j lo,gouj tw/n a;nqrwpwn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1428751"/>
            <a:ext cx="84582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oi` avpo,stoloi tou/ qeou/ to. euvagge,lion gra,fousi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toi/j dou/loij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70485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El Señor escucha las palabras de los hombres.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" y="241488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apóstoles de Dios les escriben el evangelio a los siervos.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33400" y="3291186"/>
            <a:ext cx="81534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 smtClean="0">
                <a:latin typeface="Bwgrkn"/>
                <a:cs typeface="Bwgrkn"/>
              </a:rPr>
              <a:t>avdel</a:t>
            </a:r>
            <a:r>
              <a:rPr lang="es-ES_tradnl" sz="3200" dirty="0">
                <a:latin typeface="Bwgrkn"/>
                <a:cs typeface="Bwgrkn"/>
              </a:rPr>
              <a:t>f</a:t>
            </a:r>
            <a:r>
              <a:rPr lang="es-PE" sz="3200" dirty="0" smtClean="0">
                <a:latin typeface="Bwgrkn"/>
                <a:cs typeface="Bwgrkn"/>
              </a:rPr>
              <a:t>oi</a:t>
            </a:r>
            <a:r>
              <a:rPr lang="es-PE" sz="3200" dirty="0">
                <a:latin typeface="Bwgrkn"/>
                <a:cs typeface="Bwgrkn"/>
              </a:rPr>
              <a:t>. kai. dou/loi ginw,</a:t>
            </a:r>
            <a:r>
              <a:rPr lang="es-PE" sz="3200" dirty="0" smtClean="0">
                <a:latin typeface="Bwgrkn"/>
                <a:cs typeface="Bwgrkn"/>
              </a:rPr>
              <a:t>skousi </a:t>
            </a:r>
            <a:r>
              <a:rPr lang="es-PE" sz="3200" dirty="0">
                <a:latin typeface="Bwgrkn"/>
                <a:cs typeface="Bwgrkn"/>
              </a:rPr>
              <a:t>kai. ble,pousin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i`era. kai. oi;kouj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85800" y="4396085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Hermanos y siervos conocen y miran templos y casas.</a:t>
            </a:r>
          </a:p>
        </p:txBody>
      </p:sp>
    </p:spTree>
    <p:extLst>
      <p:ext uri="{BB962C8B-B14F-4D97-AF65-F5344CB8AC3E}">
        <p14:creationId xmlns:p14="http://schemas.microsoft.com/office/powerpoint/2010/main" val="341179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438150"/>
            <a:ext cx="8001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avposto,loij kai. dou,loij lo,gouj le,gomen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2514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</a:rPr>
              <a:t>En </a:t>
            </a:r>
            <a:r>
              <a:rPr lang="es-PE" sz="3500" b="1" dirty="0">
                <a:solidFill>
                  <a:schemeClr val="bg1"/>
                </a:solidFill>
              </a:rPr>
              <a:t>griego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00100"/>
            <a:ext cx="8305800" cy="54628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000" dirty="0" smtClean="0">
                <a:cs typeface="+mj-cs"/>
              </a:rPr>
              <a:t>Hay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3 géneros</a:t>
            </a:r>
            <a:r>
              <a:rPr lang="es-PE" sz="3000" dirty="0" smtClean="0">
                <a:cs typeface="+mj-cs"/>
              </a:rPr>
              <a:t>: masculino, </a:t>
            </a:r>
            <a:r>
              <a:rPr lang="es-PE" sz="3000" dirty="0" smtClean="0">
                <a:cs typeface="+mj-cs"/>
              </a:rPr>
              <a:t>femenino </a:t>
            </a:r>
            <a:r>
              <a:rPr lang="es-PE" sz="3000" dirty="0" smtClean="0">
                <a:cs typeface="+mj-cs"/>
              </a:rPr>
              <a:t>y neutro.</a:t>
            </a:r>
            <a:endParaRPr lang="en-US" sz="3000" dirty="0" smtClean="0"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1352549"/>
            <a:ext cx="8305800" cy="14582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3000" dirty="0">
                <a:solidFill>
                  <a:schemeClr val="tx2"/>
                </a:solidFill>
                <a:cs typeface="+mn-cs"/>
              </a:rPr>
              <a:t>Los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sustantivos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,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artículos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,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adjetivos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 y 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participios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 varían sus desinencias de acuerdo a la </a:t>
            </a:r>
            <a:r>
              <a:rPr lang="es-PE" sz="3000" b="1" dirty="0">
                <a:solidFill>
                  <a:srgbClr val="000090"/>
                </a:solidFill>
                <a:cs typeface="+mn-cs"/>
              </a:rPr>
              <a:t>función</a:t>
            </a:r>
            <a:r>
              <a:rPr lang="es-PE" sz="3000" dirty="0">
                <a:solidFill>
                  <a:srgbClr val="000090"/>
                </a:solidFill>
                <a:cs typeface="+mn-cs"/>
              </a:rPr>
              <a:t> 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que desempeñan en la oración.</a:t>
            </a:r>
            <a:endParaRPr lang="en-US" sz="30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2800350"/>
            <a:ext cx="8305800" cy="14192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3000" dirty="0">
                <a:solidFill>
                  <a:schemeClr val="tx2"/>
                </a:solidFill>
                <a:cs typeface="+mn-cs"/>
              </a:rPr>
              <a:t>Las desinencias pueden reflejar 5 formas diferentes de acuerdo a su función. Estas formas se llaman los </a:t>
            </a:r>
            <a:r>
              <a:rPr lang="es-PE" sz="3000" b="1" i="1" dirty="0">
                <a:solidFill>
                  <a:srgbClr val="000090"/>
                </a:solidFill>
                <a:cs typeface="+mn-cs"/>
              </a:rPr>
              <a:t>5 casos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.</a:t>
            </a:r>
            <a:endParaRPr lang="en-US" sz="30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366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438150"/>
            <a:ext cx="8001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avposto,loij kai. dou,loij lo,gouj le,gomen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43000" y="97155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Les decimos palabras a apóstoles y a siervos.</a:t>
            </a:r>
          </a:p>
        </p:txBody>
      </p:sp>
    </p:spTree>
    <p:extLst>
      <p:ext uri="{BB962C8B-B14F-4D97-AF65-F5344CB8AC3E}">
        <p14:creationId xmlns:p14="http://schemas.microsoft.com/office/powerpoint/2010/main" val="15333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438150"/>
            <a:ext cx="8001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avposto,loij kai. dou,loij lo,gouj le,gomen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43000" y="97155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Les decimos palabras a apóstoles y a siervos.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38200" y="1714501"/>
            <a:ext cx="7543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ui`oi/j dou,lou to.n no,mon gra,fei kai.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dida,skei o` avpo,stoloj</a:t>
            </a:r>
          </a:p>
        </p:txBody>
      </p:sp>
    </p:spTree>
    <p:extLst>
      <p:ext uri="{BB962C8B-B14F-4D97-AF65-F5344CB8AC3E}">
        <p14:creationId xmlns:p14="http://schemas.microsoft.com/office/powerpoint/2010/main" val="27540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438150"/>
            <a:ext cx="8001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avposto,loij kai. dou,loij lo,gouj le,gomen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43000" y="97155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Les decimos palabras a apóstoles y a siervos.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38200" y="1714501"/>
            <a:ext cx="7543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ui`oi/j dou,lou to.n no,mon gra,fei kai. </a:t>
            </a:r>
          </a:p>
          <a:p>
            <a:pPr>
              <a:spcBef>
                <a:spcPts val="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dida,skei o` avpo,stoloj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4800" y="28003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apóstol les escribe y les enseña la ley a hijos de un siervo.</a:t>
            </a:r>
          </a:p>
        </p:txBody>
      </p:sp>
    </p:spTree>
    <p:extLst>
      <p:ext uri="{BB962C8B-B14F-4D97-AF65-F5344CB8AC3E}">
        <p14:creationId xmlns:p14="http://schemas.microsoft.com/office/powerpoint/2010/main" val="246514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9700" y="1886202"/>
            <a:ext cx="890778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300" dirty="0">
                <a:latin typeface="Bwgrkn"/>
                <a:cs typeface="Bwgrkn"/>
              </a:rPr>
              <a:t>oi` dou,loi tou/ kuri,ou lamba,nousi ta. e;rga tou/ qeou</a:t>
            </a:r>
            <a:r>
              <a:rPr lang="es-MX" sz="3300" dirty="0" smtClean="0">
                <a:latin typeface="Bwgrkn"/>
                <a:cs typeface="Bwgrkn"/>
              </a:rPr>
              <a:t>/</a:t>
            </a:r>
            <a:endParaRPr lang="en-US" sz="3300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9700" y="1886203"/>
            <a:ext cx="890778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300" dirty="0">
                <a:latin typeface="Bwgrkn"/>
                <a:cs typeface="Bwgrkn"/>
              </a:rPr>
              <a:t>oi` dou,loi tou/ kuri,ou lamba,nousi ta. e;rga tou/ qeou</a:t>
            </a:r>
            <a:r>
              <a:rPr lang="es-MX" sz="3300" dirty="0" smtClean="0">
                <a:latin typeface="Bwgrkn"/>
                <a:cs typeface="Bwgrkn"/>
              </a:rPr>
              <a:t>/</a:t>
            </a:r>
            <a:endParaRPr lang="en-US" sz="3500" dirty="0">
              <a:latin typeface="Bwgrkn"/>
              <a:cs typeface="Bwgrk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64795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siervos del señor reciben las obras de Dios.</a:t>
            </a:r>
          </a:p>
        </p:txBody>
      </p:sp>
    </p:spTree>
    <p:extLst>
      <p:ext uri="{BB962C8B-B14F-4D97-AF65-F5344CB8AC3E}">
        <p14:creationId xmlns:p14="http://schemas.microsoft.com/office/powerpoint/2010/main" val="201275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9700" y="1078289"/>
            <a:ext cx="890778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300" dirty="0">
                <a:latin typeface="Bwgrkn"/>
                <a:cs typeface="Bwgrkn"/>
              </a:rPr>
              <a:t>oi` dou,loi tou/ kuri,ou lamba,nousi ta. e;rga tou/ qeou/</a:t>
            </a:r>
            <a:endParaRPr lang="en-US" sz="33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o` </a:t>
            </a:r>
            <a:r>
              <a:rPr lang="en-US" sz="3500" dirty="0" err="1">
                <a:latin typeface="Bwgrkn"/>
                <a:cs typeface="Bwgrkn"/>
              </a:rPr>
              <a:t>qeo,j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ginw,skei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avde,</a:t>
            </a:r>
            <a:r>
              <a:rPr lang="en-US" sz="3500" dirty="0" err="1" smtClean="0">
                <a:latin typeface="Bwgrkn"/>
                <a:cs typeface="Bwgrkn"/>
              </a:rPr>
              <a:t>lfou</a:t>
            </a:r>
            <a:endParaRPr lang="en-US" sz="3500" dirty="0">
              <a:latin typeface="Bwgrkn"/>
              <a:cs typeface="Bwgrk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1100" y="173355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siervos del señor reciben las obras de Dios.</a:t>
            </a:r>
          </a:p>
        </p:txBody>
      </p:sp>
    </p:spTree>
    <p:extLst>
      <p:ext uri="{BB962C8B-B14F-4D97-AF65-F5344CB8AC3E}">
        <p14:creationId xmlns:p14="http://schemas.microsoft.com/office/powerpoint/2010/main" val="314454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9700" y="1078289"/>
            <a:ext cx="890778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300" dirty="0">
                <a:latin typeface="Bwgrkn"/>
                <a:cs typeface="Bwgrkn"/>
              </a:rPr>
              <a:t>oi` dou,loi tou/ kuri,ou lamba,nousi ta. e;rga tou/ qeou/</a:t>
            </a:r>
            <a:endParaRPr lang="en-US" sz="33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o` </a:t>
            </a:r>
            <a:r>
              <a:rPr lang="en-US" sz="3500" dirty="0" err="1">
                <a:latin typeface="Bwgrkn"/>
                <a:cs typeface="Bwgrkn"/>
              </a:rPr>
              <a:t>qeo,j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ginw,skei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avde,</a:t>
            </a:r>
            <a:r>
              <a:rPr lang="en-US" sz="3500" dirty="0" err="1" smtClean="0">
                <a:latin typeface="Bwgrkn"/>
                <a:cs typeface="Bwgrkn"/>
              </a:rPr>
              <a:t>lfou</a:t>
            </a:r>
            <a:endParaRPr lang="en-US" sz="3500" dirty="0">
              <a:latin typeface="Bwgrkn"/>
              <a:cs typeface="Bwgrk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1100" y="173355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siervos del señor reciben las obras de Dios.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340995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Dios conoce al hijo del hermano.</a:t>
            </a:r>
          </a:p>
        </p:txBody>
      </p:sp>
    </p:spTree>
    <p:extLst>
      <p:ext uri="{BB962C8B-B14F-4D97-AF65-F5344CB8AC3E}">
        <p14:creationId xmlns:p14="http://schemas.microsoft.com/office/powerpoint/2010/main" val="266936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9700" y="339626"/>
            <a:ext cx="8975027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300" dirty="0">
                <a:latin typeface="Bwgrkn"/>
                <a:cs typeface="Bwgrkn"/>
              </a:rPr>
              <a:t>oi` dou,loi tou/ kuri,ou lamba,nousi ta. e;rga tou/ qeou/</a:t>
            </a:r>
            <a:endParaRPr lang="en-US" sz="33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o` </a:t>
            </a:r>
            <a:r>
              <a:rPr lang="en-US" sz="3500" dirty="0" err="1">
                <a:latin typeface="Bwgrkn"/>
                <a:cs typeface="Bwgrkn"/>
              </a:rPr>
              <a:t>qeo,j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ginw,skei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avde,lfou</a:t>
            </a: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2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2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200" dirty="0" err="1">
                <a:latin typeface="Bwgrkn"/>
                <a:cs typeface="Bwgrkn"/>
              </a:rPr>
              <a:t>oi</a:t>
            </a:r>
            <a:r>
              <a:rPr lang="en-US" sz="3200" dirty="0">
                <a:latin typeface="Bwgrkn"/>
                <a:cs typeface="Bwgrkn"/>
              </a:rPr>
              <a:t>` </a:t>
            </a:r>
            <a:r>
              <a:rPr lang="en-US" sz="3200" dirty="0" err="1">
                <a:latin typeface="Bwgrkn"/>
                <a:cs typeface="Bwgrkn"/>
              </a:rPr>
              <a:t>avpo,stoloi</a:t>
            </a:r>
            <a:r>
              <a:rPr lang="en-US" sz="3200" dirty="0">
                <a:latin typeface="Bwgrkn"/>
                <a:cs typeface="Bwgrkn"/>
              </a:rPr>
              <a:t> to. </a:t>
            </a:r>
            <a:r>
              <a:rPr lang="en-US" sz="3200" dirty="0" err="1">
                <a:latin typeface="Bwgrkn"/>
                <a:cs typeface="Bwgrkn"/>
              </a:rPr>
              <a:t>euvagge,lion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evn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toi</a:t>
            </a:r>
            <a:r>
              <a:rPr lang="en-US" sz="3200" dirty="0">
                <a:latin typeface="Bwgrkn"/>
                <a:cs typeface="Bwgrkn"/>
              </a:rPr>
              <a:t>/j </a:t>
            </a:r>
            <a:r>
              <a:rPr lang="en-US" sz="3200" dirty="0" err="1">
                <a:latin typeface="Bwgrkn"/>
                <a:cs typeface="Bwgrkn"/>
              </a:rPr>
              <a:t>ploi,oij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avkou,ousi</a:t>
            </a:r>
            <a:endParaRPr lang="en-US" sz="3500" dirty="0">
              <a:latin typeface="Bwgrkn"/>
              <a:cs typeface="Bwgrk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967085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siervos del señor reciben las obras de Dios.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2586335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Dios conoce al hijo del hermano.</a:t>
            </a:r>
          </a:p>
        </p:txBody>
      </p:sp>
    </p:spTree>
    <p:extLst>
      <p:ext uri="{BB962C8B-B14F-4D97-AF65-F5344CB8AC3E}">
        <p14:creationId xmlns:p14="http://schemas.microsoft.com/office/powerpoint/2010/main" val="360985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9700" y="339626"/>
            <a:ext cx="8975027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300" dirty="0">
                <a:latin typeface="Bwgrkn"/>
                <a:cs typeface="Bwgrkn"/>
              </a:rPr>
              <a:t>oi` dou,loi tou/ kuri,ou lamba,nousi ta. e;rga tou/ qeou/</a:t>
            </a:r>
            <a:endParaRPr lang="en-US" sz="33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o` </a:t>
            </a:r>
            <a:r>
              <a:rPr lang="en-US" sz="3500" dirty="0" err="1">
                <a:latin typeface="Bwgrkn"/>
                <a:cs typeface="Bwgrkn"/>
              </a:rPr>
              <a:t>qeo,j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ginw,skei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avde,lfou</a:t>
            </a: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2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2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200" dirty="0" err="1">
                <a:latin typeface="Bwgrkn"/>
                <a:cs typeface="Bwgrkn"/>
              </a:rPr>
              <a:t>oi</a:t>
            </a:r>
            <a:r>
              <a:rPr lang="en-US" sz="3200" dirty="0">
                <a:latin typeface="Bwgrkn"/>
                <a:cs typeface="Bwgrkn"/>
              </a:rPr>
              <a:t>` </a:t>
            </a:r>
            <a:r>
              <a:rPr lang="en-US" sz="3200" dirty="0" err="1">
                <a:latin typeface="Bwgrkn"/>
                <a:cs typeface="Bwgrkn"/>
              </a:rPr>
              <a:t>avpo,stoloi</a:t>
            </a:r>
            <a:r>
              <a:rPr lang="en-US" sz="3200" dirty="0">
                <a:latin typeface="Bwgrkn"/>
                <a:cs typeface="Bwgrkn"/>
              </a:rPr>
              <a:t> to. </a:t>
            </a:r>
            <a:r>
              <a:rPr lang="en-US" sz="3200" dirty="0" err="1">
                <a:latin typeface="Bwgrkn"/>
                <a:cs typeface="Bwgrkn"/>
              </a:rPr>
              <a:t>euvagge,lion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evn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toi</a:t>
            </a:r>
            <a:r>
              <a:rPr lang="en-US" sz="3200" dirty="0">
                <a:latin typeface="Bwgrkn"/>
                <a:cs typeface="Bwgrkn"/>
              </a:rPr>
              <a:t>/j </a:t>
            </a:r>
            <a:r>
              <a:rPr lang="en-US" sz="3200" dirty="0" err="1">
                <a:latin typeface="Bwgrkn"/>
                <a:cs typeface="Bwgrkn"/>
              </a:rPr>
              <a:t>ploi,oij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avkou,ousi</a:t>
            </a:r>
            <a:endParaRPr lang="en-US" sz="3500" dirty="0">
              <a:latin typeface="Bwgrkn"/>
              <a:cs typeface="Bwgrk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967085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siervos del señor reciben las obras de Dios.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2586335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Dios conoce al hijo del hermano.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4015085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Los apóstoles escuchan el evangelio en los barcos.</a:t>
            </a:r>
          </a:p>
        </p:txBody>
      </p:sp>
    </p:spTree>
    <p:extLst>
      <p:ext uri="{BB962C8B-B14F-4D97-AF65-F5344CB8AC3E}">
        <p14:creationId xmlns:p14="http://schemas.microsoft.com/office/powerpoint/2010/main" val="41122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6200" y="1462132"/>
            <a:ext cx="74283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ble,pei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shmei</a:t>
            </a:r>
            <a:r>
              <a:rPr lang="en-US" sz="3500" dirty="0">
                <a:latin typeface="Bwgrkn"/>
                <a:cs typeface="Bwgrkn"/>
              </a:rPr>
              <a:t>/on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kuri,</a:t>
            </a:r>
            <a:r>
              <a:rPr lang="en-US" sz="3500" dirty="0" err="1" smtClean="0">
                <a:latin typeface="Bwgrkn"/>
                <a:cs typeface="Bwgrkn"/>
              </a:rPr>
              <a:t>ou</a:t>
            </a:r>
            <a:endParaRPr lang="en-US" sz="3500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" y="171450"/>
            <a:ext cx="4953000" cy="5715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La </a:t>
            </a:r>
            <a:r>
              <a:rPr lang="es-ES" sz="3500" b="1" i="1" dirty="0" err="1">
                <a:solidFill>
                  <a:schemeClr val="bg1"/>
                </a:solidFill>
                <a:cs typeface="+mn-cs"/>
              </a:rPr>
              <a:t>oraci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ón</a:t>
            </a:r>
            <a:r>
              <a:rPr lang="es-ES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ES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6200" y="1462132"/>
            <a:ext cx="74283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ble,pei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shmei</a:t>
            </a:r>
            <a:r>
              <a:rPr lang="en-US" sz="3500" dirty="0">
                <a:latin typeface="Bwgrkn"/>
                <a:cs typeface="Bwgrkn"/>
              </a:rPr>
              <a:t>/on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kuri,</a:t>
            </a:r>
            <a:r>
              <a:rPr lang="en-US" sz="3500" dirty="0" err="1" smtClean="0">
                <a:latin typeface="Bwgrkn"/>
                <a:cs typeface="Bwgrkn"/>
              </a:rPr>
              <a:t>ou</a:t>
            </a:r>
            <a:endParaRPr lang="en-US" sz="3500" dirty="0">
              <a:latin typeface="Bwgrkn"/>
              <a:cs typeface="Bwgrk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2190750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niño ve la señal del señor.</a:t>
            </a:r>
          </a:p>
        </p:txBody>
      </p:sp>
    </p:spTree>
    <p:extLst>
      <p:ext uri="{BB962C8B-B14F-4D97-AF65-F5344CB8AC3E}">
        <p14:creationId xmlns:p14="http://schemas.microsoft.com/office/powerpoint/2010/main" val="228877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6200" y="654219"/>
            <a:ext cx="90562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ble,pei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shmei</a:t>
            </a:r>
            <a:r>
              <a:rPr lang="en-US" sz="3500" dirty="0">
                <a:latin typeface="Bwgrkn"/>
                <a:cs typeface="Bwgrkn"/>
              </a:rPr>
              <a:t>/on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kuri,ou</a:t>
            </a: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o` </a:t>
            </a:r>
            <a:r>
              <a:rPr lang="en-US" sz="3500" dirty="0" err="1">
                <a:latin typeface="Bwgrkn"/>
                <a:cs typeface="Bwgrkn"/>
              </a:rPr>
              <a:t>a;nqrwpoj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pisteu,ei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evn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toi</a:t>
            </a:r>
            <a:r>
              <a:rPr lang="en-US" sz="3500" dirty="0">
                <a:latin typeface="Bwgrkn"/>
                <a:cs typeface="Bwgrkn"/>
              </a:rPr>
              <a:t>/j </a:t>
            </a:r>
            <a:r>
              <a:rPr lang="en-US" sz="3500" dirty="0" err="1">
                <a:latin typeface="Bwgrkn"/>
                <a:cs typeface="Bwgrkn"/>
              </a:rPr>
              <a:t>shmei,oij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kuri,ou</a:t>
            </a:r>
            <a:r>
              <a:rPr lang="en-US" sz="3500" dirty="0">
                <a:latin typeface="Bwgrkn"/>
                <a:cs typeface="Bwgrkn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1424285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niño ve la señal del señor.</a:t>
            </a:r>
          </a:p>
        </p:txBody>
      </p:sp>
    </p:spTree>
    <p:extLst>
      <p:ext uri="{BB962C8B-B14F-4D97-AF65-F5344CB8AC3E}">
        <p14:creationId xmlns:p14="http://schemas.microsoft.com/office/powerpoint/2010/main" val="218217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6200" y="654219"/>
            <a:ext cx="90562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to. </a:t>
            </a:r>
            <a:r>
              <a:rPr lang="en-US" sz="3500" dirty="0" err="1">
                <a:latin typeface="Bwgrkn"/>
                <a:cs typeface="Bwgrkn"/>
              </a:rPr>
              <a:t>te,knon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ble,pei</a:t>
            </a:r>
            <a:r>
              <a:rPr lang="en-US" sz="3500" dirty="0">
                <a:latin typeface="Bwgrkn"/>
                <a:cs typeface="Bwgrkn"/>
              </a:rPr>
              <a:t> to. </a:t>
            </a:r>
            <a:r>
              <a:rPr lang="en-US" sz="3500" dirty="0" err="1">
                <a:latin typeface="Bwgrkn"/>
                <a:cs typeface="Bwgrkn"/>
              </a:rPr>
              <a:t>shmei</a:t>
            </a:r>
            <a:r>
              <a:rPr lang="en-US" sz="3500" dirty="0">
                <a:latin typeface="Bwgrkn"/>
                <a:cs typeface="Bwgrkn"/>
              </a:rPr>
              <a:t>/on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kuri,ou</a:t>
            </a: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en-US" sz="3500" dirty="0">
              <a:latin typeface="Bwgrkn"/>
              <a:cs typeface="Bwgrkn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3500" dirty="0">
                <a:latin typeface="Bwgrkn"/>
                <a:cs typeface="Bwgrkn"/>
              </a:rPr>
              <a:t>o` </a:t>
            </a:r>
            <a:r>
              <a:rPr lang="en-US" sz="3500" dirty="0" err="1">
                <a:latin typeface="Bwgrkn"/>
                <a:cs typeface="Bwgrkn"/>
              </a:rPr>
              <a:t>a;nqrwpoj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pisteu,ei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evn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toi</a:t>
            </a:r>
            <a:r>
              <a:rPr lang="en-US" sz="3500" dirty="0">
                <a:latin typeface="Bwgrkn"/>
                <a:cs typeface="Bwgrkn"/>
              </a:rPr>
              <a:t>/j </a:t>
            </a:r>
            <a:r>
              <a:rPr lang="en-US" sz="3500" dirty="0" err="1">
                <a:latin typeface="Bwgrkn"/>
                <a:cs typeface="Bwgrkn"/>
              </a:rPr>
              <a:t>shmei,oij</a:t>
            </a:r>
            <a:r>
              <a:rPr lang="en-US" sz="3500" dirty="0">
                <a:latin typeface="Bwgrkn"/>
                <a:cs typeface="Bwgrkn"/>
              </a:rPr>
              <a:t> </a:t>
            </a:r>
            <a:r>
              <a:rPr lang="en-US" sz="3500" dirty="0" err="1">
                <a:latin typeface="Bwgrkn"/>
                <a:cs typeface="Bwgrkn"/>
              </a:rPr>
              <a:t>tou</a:t>
            </a:r>
            <a:r>
              <a:rPr lang="en-US" sz="3500" dirty="0">
                <a:latin typeface="Bwgrkn"/>
                <a:cs typeface="Bwgrkn"/>
              </a:rPr>
              <a:t>/ </a:t>
            </a:r>
            <a:r>
              <a:rPr lang="en-US" sz="3500" dirty="0" err="1">
                <a:latin typeface="Bwgrkn"/>
                <a:cs typeface="Bwgrkn"/>
              </a:rPr>
              <a:t>kuri,ou</a:t>
            </a:r>
            <a:r>
              <a:rPr lang="en-US" sz="3500" dirty="0">
                <a:latin typeface="Bwgrkn"/>
                <a:cs typeface="Bwgrkn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1424285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niño ve la señal del señor.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2948285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hombre cree en las señales del señor.</a:t>
            </a:r>
          </a:p>
        </p:txBody>
      </p:sp>
    </p:spTree>
    <p:extLst>
      <p:ext uri="{BB962C8B-B14F-4D97-AF65-F5344CB8AC3E}">
        <p14:creationId xmlns:p14="http://schemas.microsoft.com/office/powerpoint/2010/main" val="44098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6500" y="307896"/>
            <a:ext cx="4191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t" anchorCtr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000" u="sng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cs typeface="+mj-cs"/>
              </a:rPr>
              <a:t>Lección </a:t>
            </a:r>
            <a:r>
              <a:rPr lang="es-PE" sz="6000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cs typeface="+mj-cs"/>
              </a:rPr>
              <a:t>3</a:t>
            </a: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: Sustan-tivos </a:t>
            </a:r>
            <a:r>
              <a:rPr lang="es-PE" sz="6600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y artículos 2ª declinación (M y N)</a:t>
            </a:r>
            <a:endParaRPr lang="en-US" sz="6600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8900" y="209550"/>
            <a:ext cx="32462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1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" y="171450"/>
            <a:ext cx="4953000" cy="5715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La </a:t>
            </a:r>
            <a:r>
              <a:rPr lang="es-ES" sz="3500" b="1" i="1" dirty="0" err="1">
                <a:solidFill>
                  <a:schemeClr val="bg1"/>
                </a:solidFill>
                <a:cs typeface="+mn-cs"/>
              </a:rPr>
              <a:t>oraci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ón</a:t>
            </a:r>
            <a:r>
              <a:rPr lang="es-ES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ES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42950"/>
            <a:ext cx="8839200" cy="11430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La </a:t>
            </a:r>
            <a:r>
              <a:rPr lang="es-PE" sz="3500" b="1" i="1" dirty="0" smtClean="0">
                <a:cs typeface="+mj-cs"/>
              </a:rPr>
              <a:t>oración</a:t>
            </a:r>
            <a:r>
              <a:rPr lang="es-PE" sz="3500" dirty="0" smtClean="0">
                <a:cs typeface="+mj-cs"/>
              </a:rPr>
              <a:t> expresa un sentido completo y está constituida por </a:t>
            </a:r>
            <a:r>
              <a:rPr lang="es-PE" sz="3500" b="1" dirty="0" smtClean="0">
                <a:cs typeface="+mj-cs"/>
              </a:rPr>
              <a:t>sujeto</a:t>
            </a:r>
            <a:r>
              <a:rPr lang="es-PE" sz="3500" dirty="0" smtClean="0">
                <a:cs typeface="+mj-cs"/>
              </a:rPr>
              <a:t> y </a:t>
            </a:r>
            <a:r>
              <a:rPr lang="es-PE" sz="3500" b="1" dirty="0" smtClean="0">
                <a:cs typeface="+mj-cs"/>
              </a:rPr>
              <a:t>predicado</a:t>
            </a:r>
            <a:r>
              <a:rPr lang="es-PE" sz="3500" dirty="0" smtClean="0">
                <a:cs typeface="+mj-cs"/>
              </a:rPr>
              <a:t>.</a:t>
            </a:r>
            <a:endParaRPr lang="en-US" sz="3500" i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7615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" y="171450"/>
            <a:ext cx="4953000" cy="5715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La </a:t>
            </a:r>
            <a:r>
              <a:rPr lang="es-ES" sz="3500" b="1" i="1" dirty="0" err="1">
                <a:solidFill>
                  <a:schemeClr val="bg1"/>
                </a:solidFill>
                <a:cs typeface="+mn-cs"/>
              </a:rPr>
              <a:t>oraci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ón</a:t>
            </a:r>
            <a:r>
              <a:rPr lang="es-ES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ES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42950"/>
            <a:ext cx="8839200" cy="11430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La </a:t>
            </a:r>
            <a:r>
              <a:rPr lang="es-PE" sz="3500" b="1" i="1" dirty="0" smtClean="0">
                <a:cs typeface="+mj-cs"/>
              </a:rPr>
              <a:t>oración</a:t>
            </a:r>
            <a:r>
              <a:rPr lang="es-PE" sz="3500" dirty="0" smtClean="0">
                <a:cs typeface="+mj-cs"/>
              </a:rPr>
              <a:t> expresa un sentido completo y está constituida por </a:t>
            </a:r>
            <a:r>
              <a:rPr lang="es-PE" sz="3500" b="1" dirty="0" smtClean="0">
                <a:cs typeface="+mj-cs"/>
              </a:rPr>
              <a:t>sujeto</a:t>
            </a:r>
            <a:r>
              <a:rPr lang="es-PE" sz="3500" dirty="0" smtClean="0">
                <a:cs typeface="+mj-cs"/>
              </a:rPr>
              <a:t> y </a:t>
            </a:r>
            <a:r>
              <a:rPr lang="es-PE" sz="3500" b="1" dirty="0" smtClean="0">
                <a:cs typeface="+mj-cs"/>
              </a:rPr>
              <a:t>predicado</a:t>
            </a:r>
            <a:r>
              <a:rPr lang="es-PE" sz="3500" dirty="0" smtClean="0">
                <a:cs typeface="+mj-cs"/>
              </a:rPr>
              <a:t>.</a:t>
            </a:r>
            <a:endParaRPr lang="en-US" sz="3500" i="1" dirty="0" smtClean="0">
              <a:cs typeface="+mj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52400" y="2038350"/>
            <a:ext cx="2209800" cy="61575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>
                <a:solidFill>
                  <a:schemeClr val="bg1"/>
                </a:solidFill>
                <a:cs typeface="+mn-cs"/>
              </a:rPr>
              <a:t>sujeto</a:t>
            </a:r>
            <a:endParaRPr lang="en-US" sz="3500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568952" y="2048547"/>
            <a:ext cx="2971722" cy="6088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predicado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35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" y="171450"/>
            <a:ext cx="4953000" cy="5715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La </a:t>
            </a:r>
            <a:r>
              <a:rPr lang="es-ES" sz="3500" b="1" i="1" dirty="0" err="1">
                <a:solidFill>
                  <a:schemeClr val="bg1"/>
                </a:solidFill>
                <a:cs typeface="+mn-cs"/>
              </a:rPr>
              <a:t>oraci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ón</a:t>
            </a:r>
            <a:r>
              <a:rPr lang="es-ES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ES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42950"/>
            <a:ext cx="8839200" cy="11430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La </a:t>
            </a:r>
            <a:r>
              <a:rPr lang="es-PE" sz="3500" b="1" i="1" dirty="0" smtClean="0">
                <a:cs typeface="+mj-cs"/>
              </a:rPr>
              <a:t>oración</a:t>
            </a:r>
            <a:r>
              <a:rPr lang="es-PE" sz="3500" dirty="0" smtClean="0">
                <a:cs typeface="+mj-cs"/>
              </a:rPr>
              <a:t> expresa un sentido completo y está constituida por </a:t>
            </a:r>
            <a:r>
              <a:rPr lang="es-PE" sz="3500" b="1" dirty="0" smtClean="0">
                <a:cs typeface="+mj-cs"/>
              </a:rPr>
              <a:t>sujeto</a:t>
            </a:r>
            <a:r>
              <a:rPr lang="es-PE" sz="3500" dirty="0" smtClean="0">
                <a:cs typeface="+mj-cs"/>
              </a:rPr>
              <a:t> y </a:t>
            </a:r>
            <a:r>
              <a:rPr lang="es-PE" sz="3500" b="1" dirty="0" smtClean="0">
                <a:cs typeface="+mj-cs"/>
              </a:rPr>
              <a:t>predicado</a:t>
            </a:r>
            <a:r>
              <a:rPr lang="es-PE" sz="3500" dirty="0" smtClean="0">
                <a:cs typeface="+mj-cs"/>
              </a:rPr>
              <a:t>.</a:t>
            </a:r>
            <a:endParaRPr lang="en-US" sz="3500" i="1" dirty="0" smtClean="0">
              <a:cs typeface="+mj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52400" y="2038350"/>
            <a:ext cx="2209800" cy="61575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>
                <a:solidFill>
                  <a:schemeClr val="bg1"/>
                </a:solidFill>
                <a:cs typeface="+mn-cs"/>
              </a:rPr>
              <a:t>sujeto</a:t>
            </a:r>
            <a:endParaRPr lang="en-US" sz="3500">
              <a:solidFill>
                <a:schemeClr val="bg1"/>
              </a:solidFill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52400" y="2651492"/>
            <a:ext cx="5257800" cy="20538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>
                <a:solidFill>
                  <a:schemeClr val="tx2"/>
                </a:solidFill>
                <a:cs typeface="+mn-cs"/>
              </a:rPr>
              <a:t>El </a:t>
            </a:r>
            <a:r>
              <a:rPr lang="es-PE" sz="3200" b="1" i="1" dirty="0">
                <a:solidFill>
                  <a:schemeClr val="tx2"/>
                </a:solidFill>
                <a:cs typeface="+mn-cs"/>
              </a:rPr>
              <a:t>sujeto</a:t>
            </a:r>
            <a:r>
              <a:rPr lang="es-PE" sz="3200" dirty="0">
                <a:solidFill>
                  <a:schemeClr val="tx2"/>
                </a:solidFill>
                <a:cs typeface="+mn-cs"/>
              </a:rPr>
              <a:t> es de quien se habla en la oración y muchas veces es el </a:t>
            </a:r>
            <a:r>
              <a:rPr lang="es-PE" sz="3200" b="1" dirty="0">
                <a:solidFill>
                  <a:schemeClr val="tx2"/>
                </a:solidFill>
                <a:cs typeface="+mn-cs"/>
              </a:rPr>
              <a:t>agente</a:t>
            </a:r>
            <a:r>
              <a:rPr lang="es-PE" sz="3200" dirty="0">
                <a:solidFill>
                  <a:schemeClr val="tx2"/>
                </a:solidFill>
                <a:cs typeface="+mn-cs"/>
              </a:rPr>
              <a:t> de la acción del verbo.</a:t>
            </a:r>
            <a:endParaRPr lang="en-US" sz="3200" i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68952" y="2048547"/>
            <a:ext cx="2971722" cy="6088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predicado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14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" y="171450"/>
            <a:ext cx="4953000" cy="5715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La </a:t>
            </a:r>
            <a:r>
              <a:rPr lang="es-ES" sz="3500" b="1" i="1" dirty="0" err="1">
                <a:solidFill>
                  <a:schemeClr val="bg1"/>
                </a:solidFill>
                <a:cs typeface="+mn-cs"/>
              </a:rPr>
              <a:t>oraci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ón</a:t>
            </a:r>
            <a:r>
              <a:rPr lang="es-ES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ES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42950"/>
            <a:ext cx="8839200" cy="11430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La </a:t>
            </a:r>
            <a:r>
              <a:rPr lang="es-PE" sz="3500" b="1" i="1" dirty="0" smtClean="0">
                <a:cs typeface="+mj-cs"/>
              </a:rPr>
              <a:t>oración</a:t>
            </a:r>
            <a:r>
              <a:rPr lang="es-PE" sz="3500" dirty="0" smtClean="0">
                <a:cs typeface="+mj-cs"/>
              </a:rPr>
              <a:t> expresa un sentido completo y está constituida por </a:t>
            </a:r>
            <a:r>
              <a:rPr lang="es-PE" sz="3500" b="1" dirty="0" smtClean="0">
                <a:cs typeface="+mj-cs"/>
              </a:rPr>
              <a:t>sujeto</a:t>
            </a:r>
            <a:r>
              <a:rPr lang="es-PE" sz="3500" dirty="0" smtClean="0">
                <a:cs typeface="+mj-cs"/>
              </a:rPr>
              <a:t> y </a:t>
            </a:r>
            <a:r>
              <a:rPr lang="es-PE" sz="3500" b="1" dirty="0" smtClean="0">
                <a:cs typeface="+mj-cs"/>
              </a:rPr>
              <a:t>predicado</a:t>
            </a:r>
            <a:r>
              <a:rPr lang="es-PE" sz="3500" dirty="0" smtClean="0">
                <a:cs typeface="+mj-cs"/>
              </a:rPr>
              <a:t>.</a:t>
            </a:r>
            <a:endParaRPr lang="en-US" sz="3500" i="1" dirty="0" smtClean="0">
              <a:cs typeface="+mj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52400" y="2038350"/>
            <a:ext cx="2209800" cy="61575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>
                <a:solidFill>
                  <a:schemeClr val="bg1"/>
                </a:solidFill>
                <a:cs typeface="+mn-cs"/>
              </a:rPr>
              <a:t>sujeto</a:t>
            </a:r>
            <a:endParaRPr lang="en-US" sz="3500">
              <a:solidFill>
                <a:schemeClr val="bg1"/>
              </a:solidFill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52400" y="2651492"/>
            <a:ext cx="5257800" cy="20538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>
                <a:solidFill>
                  <a:schemeClr val="tx2"/>
                </a:solidFill>
                <a:cs typeface="+mn-cs"/>
              </a:rPr>
              <a:t>El </a:t>
            </a:r>
            <a:r>
              <a:rPr lang="es-PE" sz="3200" b="1" i="1" dirty="0">
                <a:solidFill>
                  <a:schemeClr val="tx2"/>
                </a:solidFill>
                <a:cs typeface="+mn-cs"/>
              </a:rPr>
              <a:t>sujeto</a:t>
            </a:r>
            <a:r>
              <a:rPr lang="es-PE" sz="3200" dirty="0">
                <a:solidFill>
                  <a:schemeClr val="tx2"/>
                </a:solidFill>
                <a:cs typeface="+mn-cs"/>
              </a:rPr>
              <a:t> es de quien se habla en la oración y muchas veces es el </a:t>
            </a:r>
            <a:r>
              <a:rPr lang="es-PE" sz="3200" b="1" dirty="0">
                <a:solidFill>
                  <a:schemeClr val="tx2"/>
                </a:solidFill>
                <a:cs typeface="+mn-cs"/>
              </a:rPr>
              <a:t>agente</a:t>
            </a:r>
            <a:r>
              <a:rPr lang="es-PE" sz="3200" dirty="0">
                <a:solidFill>
                  <a:schemeClr val="tx2"/>
                </a:solidFill>
                <a:cs typeface="+mn-cs"/>
              </a:rPr>
              <a:t> de la acción del verbo.</a:t>
            </a:r>
            <a:endParaRPr lang="en-US" sz="3200" i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568952" y="2048547"/>
            <a:ext cx="2971722" cy="6088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predicado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5569540" y="2659825"/>
            <a:ext cx="3422060" cy="173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3500" dirty="0">
                <a:solidFill>
                  <a:schemeClr val="tx2"/>
                </a:solidFill>
                <a:cs typeface="+mn-cs"/>
              </a:rPr>
              <a:t>El </a:t>
            </a:r>
            <a:r>
              <a:rPr lang="es-PE" sz="3500" b="1" i="1" dirty="0">
                <a:solidFill>
                  <a:schemeClr val="tx2"/>
                </a:solidFill>
                <a:cs typeface="+mn-cs"/>
              </a:rPr>
              <a:t>predicado</a:t>
            </a:r>
            <a:r>
              <a:rPr lang="es-PE" sz="3500" dirty="0">
                <a:solidFill>
                  <a:schemeClr val="tx2"/>
                </a:solidFill>
                <a:cs typeface="+mn-cs"/>
              </a:rPr>
              <a:t> es lo que se dice sobre el sujeto.</a:t>
            </a:r>
            <a:endParaRPr lang="en-US" sz="3500" i="1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554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1504950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00"/>
                </a:solidFill>
                <a:cs typeface="+mn-cs"/>
              </a:rPr>
              <a:t>José tira la pelota.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504950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90"/>
                </a:solidFill>
                <a:cs typeface="+mn-cs"/>
              </a:rPr>
              <a:t>José</a:t>
            </a:r>
            <a:r>
              <a:rPr lang="es-PE" sz="4500" dirty="0">
                <a:cs typeface="+mn-cs"/>
              </a:rPr>
              <a:t> </a:t>
            </a:r>
            <a:r>
              <a:rPr lang="es-PE" sz="4500" dirty="0">
                <a:solidFill>
                  <a:srgbClr val="800000"/>
                </a:solidFill>
                <a:cs typeface="+mn-cs"/>
              </a:rPr>
              <a:t>tira la pelota</a:t>
            </a:r>
            <a:r>
              <a:rPr lang="es-PE" sz="4500" dirty="0">
                <a:cs typeface="+mn-cs"/>
              </a:rPr>
              <a:t>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57399" y="2286000"/>
            <a:ext cx="1524000" cy="62758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sujeto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599" y="2286000"/>
            <a:ext cx="3505200" cy="62758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predicado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1" y="628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 smtClean="0">
                <a:solidFill>
                  <a:srgbClr val="000000"/>
                </a:solidFill>
                <a:cs typeface="+mn-cs"/>
              </a:rPr>
              <a:t>Un </a:t>
            </a:r>
            <a:r>
              <a:rPr lang="es-PE" sz="4500" dirty="0">
                <a:solidFill>
                  <a:srgbClr val="000000"/>
                </a:solidFill>
                <a:cs typeface="+mn-cs"/>
              </a:rPr>
              <a:t>gato come una rata.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6500" y="307896"/>
            <a:ext cx="4191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t" anchorCtr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000" u="sng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cs typeface="+mj-cs"/>
              </a:rPr>
              <a:t>Lección </a:t>
            </a:r>
            <a:r>
              <a:rPr lang="es-PE" sz="6000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cs typeface="+mj-cs"/>
              </a:rPr>
              <a:t>3</a:t>
            </a: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: Sustan-tivos </a:t>
            </a:r>
            <a:r>
              <a:rPr lang="es-PE" sz="6600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y artículos 2ª declinación (M y N)</a:t>
            </a:r>
            <a:endParaRPr lang="en-US" sz="6600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8900" y="209550"/>
            <a:ext cx="32462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1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1" y="628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 smtClean="0">
                <a:solidFill>
                  <a:schemeClr val="accent2"/>
                </a:solidFill>
                <a:cs typeface="+mn-cs"/>
              </a:rPr>
              <a:t>Un </a:t>
            </a:r>
            <a:r>
              <a:rPr lang="es-PE" sz="4500" b="1" dirty="0">
                <a:solidFill>
                  <a:schemeClr val="accent2"/>
                </a:solidFill>
                <a:cs typeface="+mn-cs"/>
              </a:rPr>
              <a:t>gato</a:t>
            </a:r>
            <a:r>
              <a:rPr lang="es-PE" sz="4500" dirty="0">
                <a:cs typeface="+mn-cs"/>
              </a:rPr>
              <a:t> come una rata. </a:t>
            </a:r>
          </a:p>
        </p:txBody>
      </p:sp>
    </p:spTree>
    <p:extLst>
      <p:ext uri="{BB962C8B-B14F-4D97-AF65-F5344CB8AC3E}">
        <p14:creationId xmlns:p14="http://schemas.microsoft.com/office/powerpoint/2010/main" val="1184753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1" y="628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 smtClean="0">
                <a:solidFill>
                  <a:schemeClr val="accent2"/>
                </a:solidFill>
                <a:cs typeface="+mn-cs"/>
              </a:rPr>
              <a:t>Un </a:t>
            </a:r>
            <a:r>
              <a:rPr lang="es-PE" sz="4500" b="1" dirty="0">
                <a:solidFill>
                  <a:schemeClr val="accent2"/>
                </a:solidFill>
                <a:cs typeface="+mn-cs"/>
              </a:rPr>
              <a:t>gato</a:t>
            </a:r>
            <a:r>
              <a:rPr lang="es-PE" sz="4500" dirty="0">
                <a:cs typeface="+mn-cs"/>
              </a:rPr>
              <a:t> come una rata.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1" y="1771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00"/>
                </a:solidFill>
                <a:cs typeface="+mn-cs"/>
              </a:rPr>
              <a:t>Una rata </a:t>
            </a:r>
            <a:r>
              <a:rPr lang="es-PE" sz="4500" dirty="0">
                <a:cs typeface="+mn-cs"/>
              </a:rPr>
              <a:t>come </a:t>
            </a:r>
            <a:r>
              <a:rPr lang="es-PE" sz="4500" dirty="0" smtClean="0">
                <a:cs typeface="+mn-cs"/>
              </a:rPr>
              <a:t>un </a:t>
            </a:r>
            <a:r>
              <a:rPr lang="es-PE" sz="4500" dirty="0">
                <a:cs typeface="+mn-cs"/>
              </a:rPr>
              <a:t>gato. </a:t>
            </a:r>
          </a:p>
        </p:txBody>
      </p:sp>
    </p:spTree>
    <p:extLst>
      <p:ext uri="{BB962C8B-B14F-4D97-AF65-F5344CB8AC3E}">
        <p14:creationId xmlns:p14="http://schemas.microsoft.com/office/powerpoint/2010/main" val="947708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1" y="628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 smtClean="0">
                <a:solidFill>
                  <a:schemeClr val="accent2"/>
                </a:solidFill>
                <a:cs typeface="+mn-cs"/>
              </a:rPr>
              <a:t>Un </a:t>
            </a:r>
            <a:r>
              <a:rPr lang="es-PE" sz="4500" b="1" dirty="0">
                <a:solidFill>
                  <a:schemeClr val="accent2"/>
                </a:solidFill>
                <a:cs typeface="+mn-cs"/>
              </a:rPr>
              <a:t>gato</a:t>
            </a:r>
            <a:r>
              <a:rPr lang="es-PE" sz="4500" dirty="0">
                <a:cs typeface="+mn-cs"/>
              </a:rPr>
              <a:t> come una rata.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1" y="1771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>
                <a:solidFill>
                  <a:schemeClr val="accent2"/>
                </a:solidFill>
                <a:cs typeface="+mn-cs"/>
              </a:rPr>
              <a:t>Una rata</a:t>
            </a:r>
            <a:r>
              <a:rPr lang="es-PE" sz="4500" dirty="0">
                <a:cs typeface="+mn-cs"/>
              </a:rPr>
              <a:t> come </a:t>
            </a:r>
            <a:r>
              <a:rPr lang="es-PE" sz="4500" dirty="0" smtClean="0">
                <a:cs typeface="+mn-cs"/>
              </a:rPr>
              <a:t>un </a:t>
            </a:r>
            <a:r>
              <a:rPr lang="es-PE" sz="4500" dirty="0">
                <a:cs typeface="+mn-cs"/>
              </a:rPr>
              <a:t>gato. </a:t>
            </a:r>
          </a:p>
        </p:txBody>
      </p:sp>
    </p:spTree>
    <p:extLst>
      <p:ext uri="{BB962C8B-B14F-4D97-AF65-F5344CB8AC3E}">
        <p14:creationId xmlns:p14="http://schemas.microsoft.com/office/powerpoint/2010/main" val="2163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09601" y="628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 smtClean="0">
                <a:solidFill>
                  <a:schemeClr val="accent2"/>
                </a:solidFill>
                <a:cs typeface="+mn-cs"/>
              </a:rPr>
              <a:t>Un </a:t>
            </a:r>
            <a:r>
              <a:rPr lang="es-PE" sz="4500" b="1" dirty="0">
                <a:solidFill>
                  <a:schemeClr val="accent2"/>
                </a:solidFill>
                <a:cs typeface="+mn-cs"/>
              </a:rPr>
              <a:t>gato</a:t>
            </a:r>
            <a:r>
              <a:rPr lang="es-PE" sz="4500" dirty="0">
                <a:cs typeface="+mn-cs"/>
              </a:rPr>
              <a:t> come una rata.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09601" y="1771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>
                <a:solidFill>
                  <a:schemeClr val="accent2"/>
                </a:solidFill>
                <a:cs typeface="+mn-cs"/>
              </a:rPr>
              <a:t>Una rata</a:t>
            </a:r>
            <a:r>
              <a:rPr lang="es-PE" sz="4500" dirty="0">
                <a:cs typeface="+mn-cs"/>
              </a:rPr>
              <a:t> come </a:t>
            </a:r>
            <a:r>
              <a:rPr lang="es-PE" sz="4500" dirty="0" smtClean="0">
                <a:cs typeface="+mn-cs"/>
              </a:rPr>
              <a:t>un </a:t>
            </a:r>
            <a:r>
              <a:rPr lang="es-PE" sz="4500" dirty="0">
                <a:cs typeface="+mn-cs"/>
              </a:rPr>
              <a:t>gato.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2731294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tou</a:t>
            </a:r>
            <a:r>
              <a:rPr lang="en-US" sz="5000" dirty="0">
                <a:solidFill>
                  <a:srgbClr val="800000"/>
                </a:solidFill>
                <a:latin typeface="Bwgrkn"/>
                <a:cs typeface="Bwgrkn"/>
              </a:rPr>
              <a:t>.</a:t>
            </a: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j lo,gouj gra,fei </a:t>
            </a:r>
            <a:r>
              <a:rPr lang="es-MX" sz="5000" b="1" dirty="0">
                <a:solidFill>
                  <a:schemeClr val="accent2"/>
                </a:solidFill>
                <a:latin typeface="Bwgrkn"/>
                <a:cs typeface="Bwgrkn"/>
              </a:rPr>
              <a:t>o`</a:t>
            </a:r>
            <a:r>
              <a:rPr lang="es-MX" sz="5000" dirty="0">
                <a:solidFill>
                  <a:schemeClr val="accent2"/>
                </a:solidFill>
                <a:latin typeface="Bwgrkn"/>
                <a:cs typeface="Bwgrkn"/>
              </a:rPr>
              <a:t> avpo,stol</a:t>
            </a:r>
            <a:r>
              <a:rPr lang="es-MX" sz="5000" b="1" dirty="0">
                <a:solidFill>
                  <a:schemeClr val="accent2"/>
                </a:solidFill>
                <a:latin typeface="Bwgrkn"/>
                <a:cs typeface="Bwgrkn"/>
              </a:rPr>
              <a:t>oj</a:t>
            </a:r>
            <a:r>
              <a:rPr lang="es-MX" sz="5000" dirty="0">
                <a:latin typeface="Bwgrkn"/>
                <a:cs typeface="Bwgrkn"/>
              </a:rPr>
              <a:t> </a:t>
            </a:r>
            <a:endParaRPr lang="es-PE" sz="5000" dirty="0">
              <a:latin typeface="Bwgrkn"/>
              <a:cs typeface="Bwgrk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09601" y="628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 smtClean="0">
                <a:solidFill>
                  <a:schemeClr val="accent2"/>
                </a:solidFill>
                <a:cs typeface="+mn-cs"/>
              </a:rPr>
              <a:t>Un </a:t>
            </a:r>
            <a:r>
              <a:rPr lang="es-PE" sz="4500" b="1" dirty="0">
                <a:solidFill>
                  <a:schemeClr val="accent2"/>
                </a:solidFill>
                <a:cs typeface="+mn-cs"/>
              </a:rPr>
              <a:t>gato</a:t>
            </a:r>
            <a:r>
              <a:rPr lang="es-PE" sz="4500" dirty="0">
                <a:cs typeface="+mn-cs"/>
              </a:rPr>
              <a:t> come una rata.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09601" y="1771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>
                <a:solidFill>
                  <a:schemeClr val="accent2"/>
                </a:solidFill>
                <a:cs typeface="+mn-cs"/>
              </a:rPr>
              <a:t>Una rata</a:t>
            </a:r>
            <a:r>
              <a:rPr lang="es-PE" sz="4500" dirty="0">
                <a:cs typeface="+mn-cs"/>
              </a:rPr>
              <a:t> come </a:t>
            </a:r>
            <a:r>
              <a:rPr lang="es-PE" sz="4500" dirty="0" smtClean="0">
                <a:cs typeface="+mn-cs"/>
              </a:rPr>
              <a:t>un </a:t>
            </a:r>
            <a:r>
              <a:rPr lang="es-PE" sz="4500" dirty="0">
                <a:cs typeface="+mn-cs"/>
              </a:rPr>
              <a:t>gato.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2731294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tou</a:t>
            </a:r>
            <a:r>
              <a:rPr lang="en-US" sz="5000" dirty="0">
                <a:solidFill>
                  <a:srgbClr val="800000"/>
                </a:solidFill>
                <a:latin typeface="Bwgrkn"/>
                <a:cs typeface="Bwgrkn"/>
              </a:rPr>
              <a:t>.</a:t>
            </a: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j lo,gouj gra,fei </a:t>
            </a:r>
            <a:r>
              <a:rPr lang="es-MX" sz="5000" b="1" dirty="0">
                <a:solidFill>
                  <a:schemeClr val="accent2"/>
                </a:solidFill>
                <a:latin typeface="Bwgrkn"/>
                <a:cs typeface="Bwgrkn"/>
              </a:rPr>
              <a:t>o`</a:t>
            </a:r>
            <a:r>
              <a:rPr lang="es-MX" sz="5000" dirty="0">
                <a:solidFill>
                  <a:schemeClr val="accent2"/>
                </a:solidFill>
                <a:latin typeface="Bwgrkn"/>
                <a:cs typeface="Bwgrkn"/>
              </a:rPr>
              <a:t> avpo,stol</a:t>
            </a:r>
            <a:r>
              <a:rPr lang="es-MX" sz="5000" b="1" dirty="0">
                <a:solidFill>
                  <a:schemeClr val="accent2"/>
                </a:solidFill>
                <a:latin typeface="Bwgrkn"/>
                <a:cs typeface="Bwgrkn"/>
              </a:rPr>
              <a:t>oj</a:t>
            </a:r>
            <a:r>
              <a:rPr lang="es-MX" sz="5000" dirty="0">
                <a:latin typeface="Bwgrkn"/>
                <a:cs typeface="Bwgrkn"/>
              </a:rPr>
              <a:t> </a:t>
            </a:r>
            <a:endParaRPr lang="es-PE" sz="5000" dirty="0">
              <a:latin typeface="Bwgrkn"/>
              <a:cs typeface="Bwgrkn"/>
            </a:endParaRP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8160340" y="2997790"/>
            <a:ext cx="685800" cy="5715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5451700" y="2893830"/>
            <a:ext cx="609600" cy="5715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99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09601" y="628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 smtClean="0">
                <a:solidFill>
                  <a:schemeClr val="accent2"/>
                </a:solidFill>
                <a:cs typeface="+mn-cs"/>
              </a:rPr>
              <a:t>Un </a:t>
            </a:r>
            <a:r>
              <a:rPr lang="es-PE" sz="4500" b="1" dirty="0">
                <a:solidFill>
                  <a:schemeClr val="accent2"/>
                </a:solidFill>
                <a:cs typeface="+mn-cs"/>
              </a:rPr>
              <a:t>gato</a:t>
            </a:r>
            <a:r>
              <a:rPr lang="es-PE" sz="4500" dirty="0">
                <a:cs typeface="+mn-cs"/>
              </a:rPr>
              <a:t> come una rata.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09601" y="1771651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b="1" dirty="0">
                <a:solidFill>
                  <a:schemeClr val="accent2"/>
                </a:solidFill>
                <a:cs typeface="+mn-cs"/>
              </a:rPr>
              <a:t>Una rata</a:t>
            </a:r>
            <a:r>
              <a:rPr lang="es-PE" sz="4500" dirty="0">
                <a:cs typeface="+mn-cs"/>
              </a:rPr>
              <a:t> come </a:t>
            </a:r>
            <a:r>
              <a:rPr lang="es-PE" sz="4500" dirty="0" smtClean="0">
                <a:cs typeface="+mn-cs"/>
              </a:rPr>
              <a:t>un </a:t>
            </a:r>
            <a:r>
              <a:rPr lang="es-PE" sz="4500" dirty="0">
                <a:cs typeface="+mn-cs"/>
              </a:rPr>
              <a:t>gato.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2731294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tou</a:t>
            </a:r>
            <a:r>
              <a:rPr lang="en-US" sz="5000" dirty="0">
                <a:solidFill>
                  <a:srgbClr val="800000"/>
                </a:solidFill>
                <a:latin typeface="Bwgrkn"/>
                <a:cs typeface="Bwgrkn"/>
              </a:rPr>
              <a:t>.</a:t>
            </a: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j lo,gouj gra,fei </a:t>
            </a:r>
            <a:r>
              <a:rPr lang="es-MX" sz="5000" b="1" dirty="0">
                <a:solidFill>
                  <a:schemeClr val="accent2"/>
                </a:solidFill>
                <a:latin typeface="Bwgrkn"/>
                <a:cs typeface="Bwgrkn"/>
              </a:rPr>
              <a:t>o`</a:t>
            </a:r>
            <a:r>
              <a:rPr lang="es-MX" sz="5000" dirty="0">
                <a:solidFill>
                  <a:schemeClr val="accent2"/>
                </a:solidFill>
                <a:latin typeface="Bwgrkn"/>
                <a:cs typeface="Bwgrkn"/>
              </a:rPr>
              <a:t> avpo,stol</a:t>
            </a:r>
            <a:r>
              <a:rPr lang="es-MX" sz="5000" b="1" dirty="0">
                <a:solidFill>
                  <a:schemeClr val="accent2"/>
                </a:solidFill>
                <a:latin typeface="Bwgrkn"/>
                <a:cs typeface="Bwgrkn"/>
              </a:rPr>
              <a:t>oj</a:t>
            </a:r>
            <a:r>
              <a:rPr lang="es-MX" sz="5000" dirty="0">
                <a:latin typeface="Bwgrkn"/>
                <a:cs typeface="Bwgrkn"/>
              </a:rPr>
              <a:t> </a:t>
            </a:r>
            <a:endParaRPr lang="es-PE" sz="5000" dirty="0">
              <a:latin typeface="Bwgrkn"/>
              <a:cs typeface="Bwgrkn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81000" y="3615720"/>
            <a:ext cx="838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chemeClr val="accent2"/>
                </a:solidFill>
                <a:cs typeface="+mn-cs"/>
              </a:rPr>
              <a:t>el apóstol</a:t>
            </a:r>
            <a:r>
              <a:rPr lang="es-PE" sz="4500" dirty="0">
                <a:cs typeface="+mn-cs"/>
              </a:rPr>
              <a:t> </a:t>
            </a:r>
            <a:r>
              <a:rPr lang="es-PE" sz="4500" dirty="0">
                <a:solidFill>
                  <a:srgbClr val="800000"/>
                </a:solidFill>
                <a:cs typeface="+mn-cs"/>
              </a:rPr>
              <a:t>escribe las palabras</a:t>
            </a:r>
            <a:r>
              <a:rPr lang="es-PE" sz="4500" dirty="0">
                <a:cs typeface="+mn-cs"/>
              </a:rPr>
              <a:t> </a:t>
            </a: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8160340" y="2997790"/>
            <a:ext cx="685800" cy="5715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5451700" y="2893830"/>
            <a:ext cx="609600" cy="5715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639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133350"/>
            <a:ext cx="6553200" cy="56788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caso </a:t>
            </a:r>
            <a:r>
              <a:rPr lang="es-ES" sz="3500" b="1" i="1" dirty="0" smtClean="0">
                <a:solidFill>
                  <a:schemeClr val="bg1"/>
                </a:solidFill>
                <a:cs typeface="+mn-cs"/>
              </a:rPr>
              <a:t>nominativo </a:t>
            </a:r>
            <a:r>
              <a:rPr lang="es-ES" sz="3500" dirty="0" smtClean="0">
                <a:solidFill>
                  <a:schemeClr val="bg1"/>
                </a:solidFill>
                <a:cs typeface="+mn-cs"/>
              </a:rPr>
              <a:t>en griego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03221"/>
            <a:ext cx="8382000" cy="169140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Indica el sujeto de la oración</a:t>
            </a:r>
            <a:r>
              <a:rPr lang="es-PE" sz="3500" i="1" dirty="0" smtClean="0">
                <a:cs typeface="+mj-cs"/>
              </a:rPr>
              <a:t> </a:t>
            </a:r>
            <a:r>
              <a:rPr lang="es-PE" sz="3500" dirty="0" smtClean="0">
                <a:cs typeface="+mj-cs"/>
              </a:rPr>
              <a:t>o el predicado nominal. Esto implica que en general </a:t>
            </a:r>
            <a:r>
              <a:rPr lang="es-PE" sz="3500" b="1" i="1" dirty="0" smtClean="0">
                <a:solidFill>
                  <a:srgbClr val="000090"/>
                </a:solidFill>
                <a:cs typeface="+mj-cs"/>
              </a:rPr>
              <a:t>realiza la acción del verbo</a:t>
            </a:r>
            <a:r>
              <a:rPr lang="es-PE" sz="3500" i="1" dirty="0" smtClean="0">
                <a:cs typeface="+mj-cs"/>
              </a:rPr>
              <a:t>. </a:t>
            </a:r>
            <a:endParaRPr lang="en-US" sz="3500" i="1" dirty="0" smtClean="0">
              <a:cs typeface="+mj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133350"/>
            <a:ext cx="6553200" cy="56788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caso </a:t>
            </a:r>
            <a:r>
              <a:rPr lang="es-ES" sz="3500" b="1" i="1" dirty="0" smtClean="0">
                <a:solidFill>
                  <a:schemeClr val="bg1"/>
                </a:solidFill>
                <a:cs typeface="+mn-cs"/>
              </a:rPr>
              <a:t>nominativo </a:t>
            </a:r>
            <a:r>
              <a:rPr lang="es-ES" sz="3500" dirty="0" smtClean="0">
                <a:solidFill>
                  <a:schemeClr val="bg1"/>
                </a:solidFill>
                <a:cs typeface="+mn-cs"/>
              </a:rPr>
              <a:t>en griego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373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03221"/>
            <a:ext cx="8382000" cy="169140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Indica el sujeto de la oración</a:t>
            </a:r>
            <a:r>
              <a:rPr lang="es-PE" sz="3500" i="1" dirty="0" smtClean="0">
                <a:cs typeface="+mj-cs"/>
              </a:rPr>
              <a:t> </a:t>
            </a:r>
            <a:r>
              <a:rPr lang="es-PE" sz="3500" dirty="0" smtClean="0">
                <a:cs typeface="+mj-cs"/>
              </a:rPr>
              <a:t>o el predicado nominal. Esto implica que en general </a:t>
            </a:r>
            <a:r>
              <a:rPr lang="es-PE" sz="3500" b="1" i="1" dirty="0" smtClean="0">
                <a:solidFill>
                  <a:srgbClr val="000090"/>
                </a:solidFill>
                <a:cs typeface="+mj-cs"/>
              </a:rPr>
              <a:t>realiza la acción del verbo</a:t>
            </a:r>
            <a:r>
              <a:rPr lang="es-PE" sz="3500" i="1" dirty="0" smtClean="0">
                <a:cs typeface="+mj-cs"/>
              </a:rPr>
              <a:t>. </a:t>
            </a:r>
            <a:endParaRPr lang="en-US" sz="3500" i="1" dirty="0" smtClean="0">
              <a:cs typeface="+mj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9601" y="2343150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90"/>
                </a:solidFill>
                <a:cs typeface="+mn-cs"/>
              </a:rPr>
              <a:t>José</a:t>
            </a:r>
            <a:r>
              <a:rPr lang="es-PE" sz="4500" dirty="0">
                <a:cs typeface="+mn-cs"/>
              </a:rPr>
              <a:t> </a:t>
            </a:r>
            <a:r>
              <a:rPr lang="es-PE" sz="4500" dirty="0">
                <a:solidFill>
                  <a:srgbClr val="800000"/>
                </a:solidFill>
                <a:cs typeface="+mn-cs"/>
              </a:rPr>
              <a:t>tira la pelota</a:t>
            </a:r>
            <a:r>
              <a:rPr lang="es-PE" sz="4500" dirty="0">
                <a:cs typeface="+mn-cs"/>
              </a:rPr>
              <a:t>.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133350"/>
            <a:ext cx="6553200" cy="56788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caso </a:t>
            </a:r>
            <a:r>
              <a:rPr lang="es-ES" sz="3500" b="1" i="1" dirty="0" smtClean="0">
                <a:solidFill>
                  <a:schemeClr val="bg1"/>
                </a:solidFill>
                <a:cs typeface="+mn-cs"/>
              </a:rPr>
              <a:t>nominativo </a:t>
            </a:r>
            <a:r>
              <a:rPr lang="es-ES" sz="3500" dirty="0" smtClean="0">
                <a:solidFill>
                  <a:schemeClr val="bg1"/>
                </a:solidFill>
                <a:cs typeface="+mn-cs"/>
              </a:rPr>
              <a:t>en griego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40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03221"/>
            <a:ext cx="8382000" cy="169140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Indica el sujeto de la oración</a:t>
            </a:r>
            <a:r>
              <a:rPr lang="es-PE" sz="3500" i="1" dirty="0" smtClean="0">
                <a:cs typeface="+mj-cs"/>
              </a:rPr>
              <a:t> </a:t>
            </a:r>
            <a:r>
              <a:rPr lang="es-PE" sz="3500" dirty="0" smtClean="0">
                <a:cs typeface="+mj-cs"/>
              </a:rPr>
              <a:t>o el predicado nominal. Esto implica que en general </a:t>
            </a:r>
            <a:r>
              <a:rPr lang="es-PE" sz="3500" b="1" i="1" dirty="0" smtClean="0">
                <a:solidFill>
                  <a:srgbClr val="000090"/>
                </a:solidFill>
                <a:cs typeface="+mj-cs"/>
              </a:rPr>
              <a:t>realiza la acción del verbo</a:t>
            </a:r>
            <a:r>
              <a:rPr lang="es-PE" sz="3500" i="1" dirty="0" smtClean="0">
                <a:cs typeface="+mj-cs"/>
              </a:rPr>
              <a:t>. </a:t>
            </a:r>
            <a:endParaRPr lang="en-US" sz="3500" i="1" dirty="0" smtClean="0">
              <a:cs typeface="+mj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9601" y="2343150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90"/>
                </a:solidFill>
                <a:cs typeface="+mn-cs"/>
              </a:rPr>
              <a:t>José</a:t>
            </a:r>
            <a:r>
              <a:rPr lang="es-PE" sz="4500" dirty="0">
                <a:cs typeface="+mn-cs"/>
              </a:rPr>
              <a:t> </a:t>
            </a:r>
            <a:r>
              <a:rPr lang="es-PE" sz="4500" dirty="0">
                <a:solidFill>
                  <a:srgbClr val="800000"/>
                </a:solidFill>
                <a:cs typeface="+mn-cs"/>
              </a:rPr>
              <a:t>tira la pelota</a:t>
            </a:r>
            <a:r>
              <a:rPr lang="es-PE" sz="4500" dirty="0">
                <a:cs typeface="+mn-cs"/>
              </a:rPr>
              <a:t>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81200" y="3124200"/>
            <a:ext cx="1524000" cy="62758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sujeto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81400" y="3124200"/>
            <a:ext cx="3505200" cy="62758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predicado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133350"/>
            <a:ext cx="6553200" cy="56788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caso </a:t>
            </a:r>
            <a:r>
              <a:rPr lang="es-ES" sz="3500" b="1" i="1" dirty="0" smtClean="0">
                <a:solidFill>
                  <a:schemeClr val="bg1"/>
                </a:solidFill>
                <a:cs typeface="+mn-cs"/>
              </a:rPr>
              <a:t>nominativo </a:t>
            </a:r>
            <a:r>
              <a:rPr lang="es-ES" sz="3500" dirty="0" smtClean="0">
                <a:solidFill>
                  <a:schemeClr val="bg1"/>
                </a:solidFill>
                <a:cs typeface="+mn-cs"/>
              </a:rPr>
              <a:t>en griego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01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5562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sustantivo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PE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70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03221"/>
            <a:ext cx="8382000" cy="169140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Indica el sujeto de la oración</a:t>
            </a:r>
            <a:r>
              <a:rPr lang="es-PE" sz="3500" i="1" dirty="0" smtClean="0">
                <a:cs typeface="+mj-cs"/>
              </a:rPr>
              <a:t> </a:t>
            </a:r>
            <a:r>
              <a:rPr lang="es-PE" sz="3500" dirty="0" smtClean="0">
                <a:cs typeface="+mj-cs"/>
              </a:rPr>
              <a:t>o el predicado nominal. Esto implica que en general </a:t>
            </a:r>
            <a:r>
              <a:rPr lang="es-PE" sz="3500" b="1" i="1" dirty="0" smtClean="0">
                <a:solidFill>
                  <a:srgbClr val="000090"/>
                </a:solidFill>
                <a:cs typeface="+mj-cs"/>
              </a:rPr>
              <a:t>realiza la acción del verbo</a:t>
            </a:r>
            <a:r>
              <a:rPr lang="es-PE" sz="3500" i="1" dirty="0" smtClean="0">
                <a:cs typeface="+mj-cs"/>
              </a:rPr>
              <a:t>. </a:t>
            </a:r>
            <a:endParaRPr lang="en-US" sz="3500" i="1" dirty="0" smtClean="0">
              <a:cs typeface="+mj-cs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3672870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000" dirty="0">
                <a:solidFill>
                  <a:srgbClr val="000090"/>
                </a:solidFill>
                <a:latin typeface="Bwgrkn"/>
                <a:cs typeface="Bwgrkn"/>
              </a:rPr>
              <a:t>o` avpo,stoloj </a:t>
            </a: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gra,fei tou</a:t>
            </a:r>
            <a:r>
              <a:rPr lang="en-US" sz="5000" dirty="0">
                <a:solidFill>
                  <a:srgbClr val="800000"/>
                </a:solidFill>
                <a:latin typeface="Bwgrkn"/>
                <a:cs typeface="Bwgrkn"/>
              </a:rPr>
              <a:t>.</a:t>
            </a: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j lo,gouj</a:t>
            </a:r>
            <a:endParaRPr lang="es-PE" sz="5000" dirty="0">
              <a:solidFill>
                <a:srgbClr val="800000"/>
              </a:solidFill>
              <a:latin typeface="Bwgrkn"/>
              <a:cs typeface="Bwgrk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9601" y="2343150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90"/>
                </a:solidFill>
                <a:cs typeface="+mn-cs"/>
              </a:rPr>
              <a:t>José</a:t>
            </a:r>
            <a:r>
              <a:rPr lang="es-PE" sz="4500" dirty="0">
                <a:cs typeface="+mn-cs"/>
              </a:rPr>
              <a:t> </a:t>
            </a:r>
            <a:r>
              <a:rPr lang="es-PE" sz="4500" dirty="0">
                <a:solidFill>
                  <a:srgbClr val="800000"/>
                </a:solidFill>
                <a:cs typeface="+mn-cs"/>
              </a:rPr>
              <a:t>tira la pelota</a:t>
            </a:r>
            <a:r>
              <a:rPr lang="es-PE" sz="4500" dirty="0">
                <a:cs typeface="+mn-cs"/>
              </a:rPr>
              <a:t>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81200" y="3124200"/>
            <a:ext cx="1524000" cy="62758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sujeto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81400" y="3124200"/>
            <a:ext cx="3505200" cy="62758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predicado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133350"/>
            <a:ext cx="6553200" cy="56788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caso </a:t>
            </a:r>
            <a:r>
              <a:rPr lang="es-ES" sz="3500" b="1" i="1" dirty="0" smtClean="0">
                <a:solidFill>
                  <a:schemeClr val="bg1"/>
                </a:solidFill>
                <a:cs typeface="+mn-cs"/>
              </a:rPr>
              <a:t>nominativo </a:t>
            </a:r>
            <a:r>
              <a:rPr lang="es-ES" sz="3500" dirty="0" smtClean="0">
                <a:solidFill>
                  <a:schemeClr val="bg1"/>
                </a:solidFill>
                <a:cs typeface="+mn-cs"/>
              </a:rPr>
              <a:t>en griego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51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1000" y="133350"/>
            <a:ext cx="6553200" cy="56788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ES" sz="3500" b="1" i="1" dirty="0">
                <a:solidFill>
                  <a:schemeClr val="bg1"/>
                </a:solidFill>
                <a:cs typeface="+mn-cs"/>
              </a:rPr>
              <a:t>caso </a:t>
            </a:r>
            <a:r>
              <a:rPr lang="es-ES" sz="3500" b="1" i="1" dirty="0" smtClean="0">
                <a:solidFill>
                  <a:schemeClr val="bg1"/>
                </a:solidFill>
                <a:cs typeface="+mn-cs"/>
              </a:rPr>
              <a:t>nominativo </a:t>
            </a:r>
            <a:r>
              <a:rPr lang="es-ES" sz="3500" dirty="0" smtClean="0">
                <a:solidFill>
                  <a:schemeClr val="bg1"/>
                </a:solidFill>
                <a:cs typeface="+mn-cs"/>
              </a:rPr>
              <a:t>en griego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03221"/>
            <a:ext cx="8382000" cy="169140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Indica el sujeto de la oración</a:t>
            </a:r>
            <a:r>
              <a:rPr lang="es-PE" sz="3500" i="1" dirty="0" smtClean="0">
                <a:cs typeface="+mj-cs"/>
              </a:rPr>
              <a:t> </a:t>
            </a:r>
            <a:r>
              <a:rPr lang="es-PE" sz="3500" dirty="0" smtClean="0">
                <a:cs typeface="+mj-cs"/>
              </a:rPr>
              <a:t>o el predicado nominal. Esto implica que en general </a:t>
            </a:r>
            <a:r>
              <a:rPr lang="es-PE" sz="3500" b="1" i="1" dirty="0" smtClean="0">
                <a:solidFill>
                  <a:srgbClr val="000090"/>
                </a:solidFill>
                <a:cs typeface="+mj-cs"/>
              </a:rPr>
              <a:t>realiza la acción del verbo</a:t>
            </a:r>
            <a:r>
              <a:rPr lang="es-PE" sz="3500" i="1" dirty="0" smtClean="0">
                <a:cs typeface="+mj-cs"/>
              </a:rPr>
              <a:t>. </a:t>
            </a:r>
            <a:endParaRPr lang="en-US" sz="3500" i="1" dirty="0" smtClean="0">
              <a:cs typeface="+mj-cs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3672870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000" dirty="0">
                <a:solidFill>
                  <a:srgbClr val="000090"/>
                </a:solidFill>
                <a:latin typeface="Bwgrkn"/>
                <a:cs typeface="Bwgrkn"/>
              </a:rPr>
              <a:t>o` avpo,stoloj </a:t>
            </a: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gra,fei tou</a:t>
            </a:r>
            <a:r>
              <a:rPr lang="en-US" sz="5000" dirty="0">
                <a:solidFill>
                  <a:srgbClr val="800000"/>
                </a:solidFill>
                <a:latin typeface="Bwgrkn"/>
                <a:cs typeface="Bwgrkn"/>
              </a:rPr>
              <a:t>.</a:t>
            </a:r>
            <a:r>
              <a:rPr lang="es-MX" sz="5000" dirty="0">
                <a:solidFill>
                  <a:srgbClr val="800000"/>
                </a:solidFill>
                <a:latin typeface="Bwgrkn"/>
                <a:cs typeface="Bwgrkn"/>
              </a:rPr>
              <a:t>j lo,gouj</a:t>
            </a:r>
            <a:endParaRPr lang="es-PE" sz="5000" dirty="0">
              <a:solidFill>
                <a:srgbClr val="800000"/>
              </a:solidFill>
              <a:latin typeface="Bwgrkn"/>
              <a:cs typeface="Bwgrkn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62000" y="4301520"/>
            <a:ext cx="838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90"/>
                </a:solidFill>
                <a:cs typeface="+mn-cs"/>
              </a:rPr>
              <a:t>el apóstol </a:t>
            </a:r>
            <a:r>
              <a:rPr lang="es-PE" sz="4500" dirty="0">
                <a:solidFill>
                  <a:srgbClr val="800000"/>
                </a:solidFill>
                <a:cs typeface="+mn-cs"/>
              </a:rPr>
              <a:t>escribe las palabras</a:t>
            </a:r>
            <a:r>
              <a:rPr lang="es-PE" sz="4500" dirty="0">
                <a:cs typeface="+mn-cs"/>
              </a:rPr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9601" y="2343150"/>
            <a:ext cx="7947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solidFill>
                  <a:srgbClr val="000090"/>
                </a:solidFill>
                <a:cs typeface="+mn-cs"/>
              </a:rPr>
              <a:t>José</a:t>
            </a:r>
            <a:r>
              <a:rPr lang="es-PE" sz="4500" dirty="0">
                <a:cs typeface="+mn-cs"/>
              </a:rPr>
              <a:t> </a:t>
            </a:r>
            <a:r>
              <a:rPr lang="es-PE" sz="4500" dirty="0">
                <a:solidFill>
                  <a:srgbClr val="800000"/>
                </a:solidFill>
                <a:cs typeface="+mn-cs"/>
              </a:rPr>
              <a:t>tira la pelota</a:t>
            </a:r>
            <a:r>
              <a:rPr lang="es-PE" sz="4500" dirty="0">
                <a:cs typeface="+mn-cs"/>
              </a:rPr>
              <a:t>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81200" y="3124200"/>
            <a:ext cx="1524000" cy="62758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sujeto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81400" y="3124200"/>
            <a:ext cx="3505200" cy="62758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predicado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63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209550"/>
            <a:ext cx="78486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000" dirty="0">
                <a:solidFill>
                  <a:schemeClr val="bg1"/>
                </a:solidFill>
              </a:rPr>
              <a:t>El complemento/</a:t>
            </a:r>
            <a:r>
              <a:rPr lang="es-ES" sz="3000" b="1" dirty="0">
                <a:solidFill>
                  <a:schemeClr val="bg1"/>
                </a:solidFill>
              </a:rPr>
              <a:t>objeto directo </a:t>
            </a:r>
            <a:r>
              <a:rPr lang="es-ES" sz="3000" dirty="0">
                <a:solidFill>
                  <a:schemeClr val="bg1"/>
                </a:solidFill>
              </a:rPr>
              <a:t>del español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209550"/>
            <a:ext cx="78486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000" dirty="0">
                <a:solidFill>
                  <a:schemeClr val="bg1"/>
                </a:solidFill>
              </a:rPr>
              <a:t>El complemento/</a:t>
            </a:r>
            <a:r>
              <a:rPr lang="es-ES" sz="3000" b="1" dirty="0">
                <a:solidFill>
                  <a:schemeClr val="bg1"/>
                </a:solidFill>
              </a:rPr>
              <a:t>objeto directo </a:t>
            </a:r>
            <a:r>
              <a:rPr lang="es-ES" sz="3000" dirty="0">
                <a:solidFill>
                  <a:schemeClr val="bg1"/>
                </a:solidFill>
              </a:rPr>
              <a:t>del español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500" dirty="0"/>
              <a:t>El complemento/objeto directo es la persona o la cosa que </a:t>
            </a:r>
            <a:r>
              <a:rPr lang="es-PE" sz="3500" i="1" dirty="0"/>
              <a:t>recibe directamente la acción del verbo.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3463664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209550"/>
            <a:ext cx="78486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000" dirty="0">
                <a:solidFill>
                  <a:schemeClr val="bg1"/>
                </a:solidFill>
              </a:rPr>
              <a:t>El complemento/</a:t>
            </a:r>
            <a:r>
              <a:rPr lang="es-ES" sz="3000" b="1" dirty="0">
                <a:solidFill>
                  <a:schemeClr val="bg1"/>
                </a:solidFill>
              </a:rPr>
              <a:t>objeto directo </a:t>
            </a:r>
            <a:r>
              <a:rPr lang="es-ES" sz="3000" dirty="0">
                <a:solidFill>
                  <a:schemeClr val="bg1"/>
                </a:solidFill>
              </a:rPr>
              <a:t>del español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500" dirty="0"/>
              <a:t>El complemento/objeto directo es la persona o la cosa que </a:t>
            </a:r>
            <a:r>
              <a:rPr lang="es-PE" sz="3500" i="1" dirty="0"/>
              <a:t>recibe directamente la acción del verbo.</a:t>
            </a:r>
            <a:endParaRPr lang="en-US" sz="3500" i="1" dirty="0"/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09601" y="2647950"/>
            <a:ext cx="79470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cs typeface="+mn-cs"/>
              </a:rPr>
              <a:t>José tira </a:t>
            </a:r>
            <a:r>
              <a:rPr lang="es-PE" sz="4500" dirty="0">
                <a:solidFill>
                  <a:srgbClr val="000090"/>
                </a:solidFill>
                <a:cs typeface="+mn-cs"/>
              </a:rPr>
              <a:t>la pelota</a:t>
            </a:r>
            <a:r>
              <a:rPr lang="es-PE" sz="4500" dirty="0"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9060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209550"/>
            <a:ext cx="78486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ctr">
              <a:defRPr/>
            </a:pPr>
            <a:r>
              <a:rPr lang="es-ES" sz="3000" dirty="0">
                <a:solidFill>
                  <a:schemeClr val="bg1"/>
                </a:solidFill>
              </a:rPr>
              <a:t>El complemento/</a:t>
            </a:r>
            <a:r>
              <a:rPr lang="es-ES" sz="3000" b="1" dirty="0">
                <a:solidFill>
                  <a:schemeClr val="bg1"/>
                </a:solidFill>
              </a:rPr>
              <a:t>objeto directo </a:t>
            </a:r>
            <a:r>
              <a:rPr lang="es-ES" sz="3000" dirty="0">
                <a:solidFill>
                  <a:schemeClr val="bg1"/>
                </a:solidFill>
              </a:rPr>
              <a:t>del español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500" dirty="0"/>
              <a:t>El complemento/objeto directo es la persona o la cosa que </a:t>
            </a:r>
            <a:r>
              <a:rPr lang="es-PE" sz="3500" i="1" dirty="0"/>
              <a:t>recibe directamente la acción del verbo.</a:t>
            </a:r>
            <a:endParaRPr lang="en-US" sz="3500" i="1" dirty="0"/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09601" y="2647950"/>
            <a:ext cx="79470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cs typeface="+mn-cs"/>
              </a:rPr>
              <a:t>José tira </a:t>
            </a:r>
            <a:r>
              <a:rPr lang="es-PE" sz="4500" dirty="0">
                <a:solidFill>
                  <a:srgbClr val="000090"/>
                </a:solidFill>
                <a:cs typeface="+mn-cs"/>
              </a:rPr>
              <a:t>la pelota</a:t>
            </a:r>
            <a:r>
              <a:rPr lang="es-PE" sz="4500" dirty="0">
                <a:cs typeface="+mn-cs"/>
              </a:rPr>
              <a:t>. 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4572000" y="3448050"/>
            <a:ext cx="2209800" cy="1104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0" anchor="t" anchorCtr="0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objeto directo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81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209550"/>
            <a:ext cx="54864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</a:rPr>
              <a:t>El </a:t>
            </a:r>
            <a:r>
              <a:rPr lang="es-ES" sz="3200" b="1" i="1" dirty="0">
                <a:solidFill>
                  <a:schemeClr val="bg1"/>
                </a:solidFill>
              </a:rPr>
              <a:t>caso </a:t>
            </a:r>
            <a:r>
              <a:rPr lang="es-ES" sz="3200" b="1" i="1" dirty="0" smtClean="0">
                <a:solidFill>
                  <a:schemeClr val="bg1"/>
                </a:solidFill>
              </a:rPr>
              <a:t>acusativo </a:t>
            </a:r>
            <a:r>
              <a:rPr lang="es-ES" sz="3200" dirty="0" smtClean="0">
                <a:solidFill>
                  <a:schemeClr val="bg1"/>
                </a:solidFill>
              </a:rPr>
              <a:t>en griego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/>
              <a:t>Por lo general el caso </a:t>
            </a:r>
            <a:r>
              <a:rPr lang="es-PE" sz="3500" b="1" i="1" dirty="0">
                <a:solidFill>
                  <a:srgbClr val="000090"/>
                </a:solidFill>
              </a:rPr>
              <a:t>acusativo</a:t>
            </a:r>
            <a:r>
              <a:rPr lang="es-PE" sz="3200" dirty="0"/>
              <a:t> es el complemento/</a:t>
            </a:r>
            <a:r>
              <a:rPr lang="es-PE" sz="3500" b="1" dirty="0">
                <a:solidFill>
                  <a:srgbClr val="000090"/>
                </a:solidFill>
              </a:rPr>
              <a:t>objeto directo</a:t>
            </a:r>
            <a:r>
              <a:rPr lang="es-PE" sz="3500" b="1" dirty="0"/>
              <a:t> </a:t>
            </a:r>
            <a:r>
              <a:rPr lang="es-PE" sz="3200" dirty="0"/>
              <a:t>de la oración, o sea, </a:t>
            </a:r>
            <a:r>
              <a:rPr lang="es-PE" sz="3200" i="1" dirty="0"/>
              <a:t>recibe la acción del verbo</a:t>
            </a:r>
            <a:r>
              <a:rPr lang="es-PE" sz="3200" dirty="0"/>
              <a:t>.</a:t>
            </a:r>
            <a:endParaRPr lang="en-US" sz="3200" i="1" dirty="0"/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09601" y="2647950"/>
            <a:ext cx="79470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cs typeface="+mn-cs"/>
              </a:rPr>
              <a:t>José tira </a:t>
            </a:r>
            <a:r>
              <a:rPr lang="es-PE" sz="4500" dirty="0">
                <a:solidFill>
                  <a:srgbClr val="000090"/>
                </a:solidFill>
                <a:cs typeface="+mn-cs"/>
              </a:rPr>
              <a:t>la pelota</a:t>
            </a:r>
            <a:r>
              <a:rPr lang="es-PE" sz="4500" dirty="0">
                <a:cs typeface="+mn-cs"/>
              </a:rPr>
              <a:t>. 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4572000" y="3448050"/>
            <a:ext cx="2209800" cy="1104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0" anchor="t" anchorCtr="0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objeto directo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67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09550"/>
            <a:ext cx="54864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</a:rPr>
              <a:t>El </a:t>
            </a:r>
            <a:r>
              <a:rPr lang="es-ES" sz="3200" b="1" i="1" dirty="0">
                <a:solidFill>
                  <a:schemeClr val="bg1"/>
                </a:solidFill>
              </a:rPr>
              <a:t>caso </a:t>
            </a:r>
            <a:r>
              <a:rPr lang="es-ES" sz="3200" b="1" i="1" dirty="0" smtClean="0">
                <a:solidFill>
                  <a:schemeClr val="bg1"/>
                </a:solidFill>
              </a:rPr>
              <a:t>acusativo </a:t>
            </a:r>
            <a:r>
              <a:rPr lang="es-ES" sz="3200" dirty="0" smtClean="0">
                <a:solidFill>
                  <a:schemeClr val="bg1"/>
                </a:solidFill>
              </a:rPr>
              <a:t>en griego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56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/>
              <a:t>Por lo general el caso </a:t>
            </a:r>
            <a:r>
              <a:rPr lang="es-PE" sz="3500" b="1" i="1" dirty="0">
                <a:solidFill>
                  <a:srgbClr val="000090"/>
                </a:solidFill>
              </a:rPr>
              <a:t>acusativo</a:t>
            </a:r>
            <a:r>
              <a:rPr lang="es-PE" sz="3200" dirty="0"/>
              <a:t> es el complemento/</a:t>
            </a:r>
            <a:r>
              <a:rPr lang="es-PE" sz="3500" b="1" dirty="0">
                <a:solidFill>
                  <a:srgbClr val="000090"/>
                </a:solidFill>
              </a:rPr>
              <a:t>objeto directo</a:t>
            </a:r>
            <a:r>
              <a:rPr lang="es-PE" sz="3500" b="1" dirty="0"/>
              <a:t> </a:t>
            </a:r>
            <a:r>
              <a:rPr lang="es-PE" sz="3200" dirty="0"/>
              <a:t>de la oración, o sea, </a:t>
            </a:r>
            <a:r>
              <a:rPr lang="es-PE" sz="3200" i="1" dirty="0"/>
              <a:t>recibe la acción del verbo</a:t>
            </a:r>
            <a:r>
              <a:rPr lang="es-PE" sz="3200" dirty="0"/>
              <a:t>.</a:t>
            </a:r>
            <a:endParaRPr lang="en-US" sz="3200" i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09550"/>
            <a:ext cx="54864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</a:rPr>
              <a:t>El </a:t>
            </a:r>
            <a:r>
              <a:rPr lang="es-ES" sz="3200" b="1" i="1" dirty="0">
                <a:solidFill>
                  <a:schemeClr val="bg1"/>
                </a:solidFill>
              </a:rPr>
              <a:t>caso </a:t>
            </a:r>
            <a:r>
              <a:rPr lang="es-ES" sz="3200" b="1" i="1" dirty="0" smtClean="0">
                <a:solidFill>
                  <a:schemeClr val="bg1"/>
                </a:solidFill>
              </a:rPr>
              <a:t>acusativo </a:t>
            </a:r>
            <a:r>
              <a:rPr lang="es-ES" sz="3200" dirty="0" smtClean="0">
                <a:solidFill>
                  <a:schemeClr val="bg1"/>
                </a:solidFill>
              </a:rPr>
              <a:t>en griego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38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/>
              <a:t>Por lo general el caso </a:t>
            </a:r>
            <a:r>
              <a:rPr lang="es-PE" sz="3500" b="1" i="1" dirty="0">
                <a:solidFill>
                  <a:srgbClr val="000090"/>
                </a:solidFill>
              </a:rPr>
              <a:t>acusativo</a:t>
            </a:r>
            <a:r>
              <a:rPr lang="es-PE" sz="3200" dirty="0"/>
              <a:t> es el complemento/</a:t>
            </a:r>
            <a:r>
              <a:rPr lang="es-PE" sz="3500" b="1" dirty="0">
                <a:solidFill>
                  <a:srgbClr val="000090"/>
                </a:solidFill>
              </a:rPr>
              <a:t>objeto directo</a:t>
            </a:r>
            <a:r>
              <a:rPr lang="es-PE" sz="3500" b="1" dirty="0"/>
              <a:t> </a:t>
            </a:r>
            <a:r>
              <a:rPr lang="es-PE" sz="3200" dirty="0"/>
              <a:t>de la oración, o sea, </a:t>
            </a:r>
            <a:r>
              <a:rPr lang="es-PE" sz="3200" i="1" dirty="0"/>
              <a:t>recibe la acción del verbo</a:t>
            </a:r>
            <a:r>
              <a:rPr lang="es-PE" sz="3200" dirty="0"/>
              <a:t>.</a:t>
            </a:r>
            <a:endParaRPr lang="en-US" sz="3200" i="1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241935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MX" sz="5000" dirty="0" smtClean="0">
                <a:latin typeface="Bwgrkn"/>
                <a:cs typeface="Bwgrkn"/>
              </a:rPr>
              <a:t>Cristo,j lamba,nei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r>
              <a:rPr lang="en-US" sz="5000" dirty="0" err="1" smtClean="0">
                <a:solidFill>
                  <a:srgbClr val="000090"/>
                </a:solidFill>
                <a:latin typeface="Bwgrkn"/>
                <a:cs typeface="Bwgrkn"/>
              </a:rPr>
              <a:t>to.n</a:t>
            </a:r>
            <a:r>
              <a:rPr lang="en-US" sz="5000" dirty="0" smtClean="0">
                <a:solidFill>
                  <a:srgbClr val="000090"/>
                </a:solidFill>
                <a:latin typeface="Bwgrkn"/>
                <a:cs typeface="Bwgrkn"/>
              </a:rPr>
              <a:t> </a:t>
            </a:r>
            <a:r>
              <a:rPr lang="es-MX" sz="5000" dirty="0" smtClean="0">
                <a:solidFill>
                  <a:srgbClr val="000090"/>
                </a:solidFill>
                <a:latin typeface="Bwgrkn"/>
                <a:cs typeface="Bwgrkn"/>
              </a:rPr>
              <a:t>avpo,stolon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endParaRPr lang="es-PE" sz="5000" dirty="0" smtClean="0">
              <a:latin typeface="Bwgrkn"/>
              <a:cs typeface="Bwgrkn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09550"/>
            <a:ext cx="54864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</a:rPr>
              <a:t>El </a:t>
            </a:r>
            <a:r>
              <a:rPr lang="es-ES" sz="3200" b="1" i="1" dirty="0">
                <a:solidFill>
                  <a:schemeClr val="bg1"/>
                </a:solidFill>
              </a:rPr>
              <a:t>caso </a:t>
            </a:r>
            <a:r>
              <a:rPr lang="es-ES" sz="3200" b="1" i="1" dirty="0" smtClean="0">
                <a:solidFill>
                  <a:schemeClr val="bg1"/>
                </a:solidFill>
              </a:rPr>
              <a:t>acusativo </a:t>
            </a:r>
            <a:r>
              <a:rPr lang="es-ES" sz="3200" dirty="0" smtClean="0">
                <a:solidFill>
                  <a:schemeClr val="bg1"/>
                </a:solidFill>
              </a:rPr>
              <a:t>en griego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27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5562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sustantivo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PE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00100"/>
            <a:ext cx="8382000" cy="200025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algn="just" eaLnBrk="1" hangingPunct="1">
              <a:defRPr/>
            </a:pPr>
            <a:r>
              <a:rPr lang="es-PE" sz="3000" dirty="0" smtClean="0">
                <a:cs typeface="+mj-cs"/>
              </a:rPr>
              <a:t>El sustantivo se emplea para designar todos los seres y entidades: personas, animales y cosas. </a:t>
            </a:r>
            <a:r>
              <a:rPr lang="es-PE" sz="2400" dirty="0" smtClean="0">
                <a:cs typeface="+mj-cs"/>
              </a:rPr>
              <a:t>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género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masculino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femenino. </a:t>
            </a:r>
            <a:r>
              <a:rPr lang="es-PE" sz="2400" dirty="0">
                <a:cs typeface="+mj-cs"/>
              </a:rPr>
              <a:t>También 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número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singular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plural. </a:t>
            </a:r>
            <a:endParaRPr lang="en-US" sz="30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9692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/>
              <a:t>Por lo general el caso </a:t>
            </a:r>
            <a:r>
              <a:rPr lang="es-PE" sz="3500" b="1" i="1" dirty="0">
                <a:solidFill>
                  <a:srgbClr val="000090"/>
                </a:solidFill>
              </a:rPr>
              <a:t>acusativo</a:t>
            </a:r>
            <a:r>
              <a:rPr lang="es-PE" sz="3200" dirty="0"/>
              <a:t> es el complemento/</a:t>
            </a:r>
            <a:r>
              <a:rPr lang="es-PE" sz="3500" b="1" dirty="0">
                <a:solidFill>
                  <a:srgbClr val="000090"/>
                </a:solidFill>
              </a:rPr>
              <a:t>objeto directo</a:t>
            </a:r>
            <a:r>
              <a:rPr lang="es-PE" sz="3500" b="1" dirty="0"/>
              <a:t> </a:t>
            </a:r>
            <a:r>
              <a:rPr lang="es-PE" sz="3200" dirty="0"/>
              <a:t>de la oración, o sea, </a:t>
            </a:r>
            <a:r>
              <a:rPr lang="es-PE" sz="3200" i="1" dirty="0"/>
              <a:t>recibe la acción del verbo</a:t>
            </a:r>
            <a:r>
              <a:rPr lang="es-PE" sz="3200" dirty="0"/>
              <a:t>.</a:t>
            </a:r>
            <a:endParaRPr lang="en-US" sz="3200" i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8800" y="3058715"/>
            <a:ext cx="5791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cs typeface="+mn-cs"/>
              </a:rPr>
              <a:t>Cristo recibe </a:t>
            </a:r>
            <a:r>
              <a:rPr lang="es-PE" sz="3500" dirty="0">
                <a:solidFill>
                  <a:srgbClr val="000090"/>
                </a:solidFill>
                <a:cs typeface="+mn-cs"/>
              </a:rPr>
              <a:t>al apóstol</a:t>
            </a:r>
            <a:r>
              <a:rPr lang="es-PE" sz="3500" dirty="0">
                <a:cs typeface="+mn-cs"/>
              </a:rPr>
              <a:t>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241935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MX" sz="5000" dirty="0" smtClean="0">
                <a:latin typeface="Bwgrkn"/>
                <a:cs typeface="Bwgrkn"/>
              </a:rPr>
              <a:t>Cristo,j lamba,nei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r>
              <a:rPr lang="en-US" sz="5000" dirty="0" err="1" smtClean="0">
                <a:solidFill>
                  <a:srgbClr val="000090"/>
                </a:solidFill>
                <a:latin typeface="Bwgrkn"/>
                <a:cs typeface="Bwgrkn"/>
              </a:rPr>
              <a:t>to.n</a:t>
            </a:r>
            <a:r>
              <a:rPr lang="en-US" sz="5000" dirty="0" smtClean="0">
                <a:solidFill>
                  <a:srgbClr val="000090"/>
                </a:solidFill>
                <a:latin typeface="Bwgrkn"/>
                <a:cs typeface="Bwgrkn"/>
              </a:rPr>
              <a:t> </a:t>
            </a:r>
            <a:r>
              <a:rPr lang="es-MX" sz="5000" dirty="0" smtClean="0">
                <a:solidFill>
                  <a:srgbClr val="000090"/>
                </a:solidFill>
                <a:latin typeface="Bwgrkn"/>
                <a:cs typeface="Bwgrkn"/>
              </a:rPr>
              <a:t>avpo,stolon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endParaRPr lang="es-PE" sz="5000" dirty="0" smtClean="0">
              <a:latin typeface="Bwgrkn"/>
              <a:cs typeface="Bwgrkn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09550"/>
            <a:ext cx="54864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</a:rPr>
              <a:t>El </a:t>
            </a:r>
            <a:r>
              <a:rPr lang="es-ES" sz="3200" b="1" i="1" dirty="0">
                <a:solidFill>
                  <a:schemeClr val="bg1"/>
                </a:solidFill>
              </a:rPr>
              <a:t>caso </a:t>
            </a:r>
            <a:r>
              <a:rPr lang="es-ES" sz="3200" b="1" i="1" dirty="0" smtClean="0">
                <a:solidFill>
                  <a:schemeClr val="bg1"/>
                </a:solidFill>
              </a:rPr>
              <a:t>acusativo </a:t>
            </a:r>
            <a:r>
              <a:rPr lang="es-ES" sz="3200" dirty="0" smtClean="0">
                <a:solidFill>
                  <a:schemeClr val="bg1"/>
                </a:solidFill>
              </a:rPr>
              <a:t>en griego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11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/>
              <a:t>Por lo general el caso </a:t>
            </a:r>
            <a:r>
              <a:rPr lang="es-PE" sz="3500" b="1" i="1" dirty="0">
                <a:solidFill>
                  <a:srgbClr val="000090"/>
                </a:solidFill>
              </a:rPr>
              <a:t>acusativo</a:t>
            </a:r>
            <a:r>
              <a:rPr lang="es-PE" sz="3200" dirty="0"/>
              <a:t> es el complemento/</a:t>
            </a:r>
            <a:r>
              <a:rPr lang="es-PE" sz="3500" b="1" dirty="0">
                <a:solidFill>
                  <a:srgbClr val="000090"/>
                </a:solidFill>
              </a:rPr>
              <a:t>objeto directo</a:t>
            </a:r>
            <a:r>
              <a:rPr lang="es-PE" sz="3500" b="1" dirty="0"/>
              <a:t> </a:t>
            </a:r>
            <a:r>
              <a:rPr lang="es-PE" sz="3200" dirty="0"/>
              <a:t>de la oración, o sea, </a:t>
            </a:r>
            <a:r>
              <a:rPr lang="es-PE" sz="3200" i="1" dirty="0"/>
              <a:t>recibe la acción del verbo</a:t>
            </a:r>
            <a:r>
              <a:rPr lang="es-PE" sz="3200" dirty="0"/>
              <a:t>.</a:t>
            </a:r>
            <a:endParaRPr lang="en-US" sz="3200" i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8800" y="3058715"/>
            <a:ext cx="5791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cs typeface="+mn-cs"/>
              </a:rPr>
              <a:t>Cristo recibe </a:t>
            </a:r>
            <a:r>
              <a:rPr lang="es-PE" sz="3500" dirty="0">
                <a:solidFill>
                  <a:srgbClr val="000090"/>
                </a:solidFill>
                <a:cs typeface="+mn-cs"/>
              </a:rPr>
              <a:t>al apóstol</a:t>
            </a:r>
            <a:r>
              <a:rPr lang="es-PE" sz="3500" dirty="0">
                <a:cs typeface="+mn-cs"/>
              </a:rPr>
              <a:t>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670787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000" dirty="0">
                <a:latin typeface="Bwgrkn"/>
                <a:cs typeface="Bwgrkn"/>
              </a:rPr>
              <a:t>Pau/loj</a:t>
            </a:r>
            <a:r>
              <a:rPr lang="en-US" sz="5000" dirty="0">
                <a:latin typeface="Bwgrkn"/>
                <a:cs typeface="Bwgrkn"/>
              </a:rPr>
              <a:t> </a:t>
            </a:r>
            <a:r>
              <a:rPr lang="es-MX" sz="5000" dirty="0">
                <a:latin typeface="Bwgrkn"/>
                <a:cs typeface="Bwgrkn"/>
              </a:rPr>
              <a:t>ble,pei </a:t>
            </a:r>
            <a:r>
              <a:rPr lang="es-MX" sz="5000" dirty="0">
                <a:solidFill>
                  <a:srgbClr val="000090"/>
                </a:solidFill>
                <a:latin typeface="Bwgrkn"/>
                <a:cs typeface="Bwgrkn"/>
              </a:rPr>
              <a:t>to.n a;ggelon </a:t>
            </a:r>
            <a:endParaRPr lang="es-PE" sz="5000" dirty="0">
              <a:solidFill>
                <a:srgbClr val="000090"/>
              </a:solidFill>
              <a:latin typeface="Bwgrkn"/>
              <a:cs typeface="Bwgrkn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241935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MX" sz="5000" dirty="0" smtClean="0">
                <a:latin typeface="Bwgrkn"/>
                <a:cs typeface="Bwgrkn"/>
              </a:rPr>
              <a:t>Cristo,j lamba,nei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r>
              <a:rPr lang="en-US" sz="5000" dirty="0" err="1" smtClean="0">
                <a:solidFill>
                  <a:srgbClr val="000090"/>
                </a:solidFill>
                <a:latin typeface="Bwgrkn"/>
                <a:cs typeface="Bwgrkn"/>
              </a:rPr>
              <a:t>to.n</a:t>
            </a:r>
            <a:r>
              <a:rPr lang="en-US" sz="5000" dirty="0" smtClean="0">
                <a:solidFill>
                  <a:srgbClr val="000090"/>
                </a:solidFill>
                <a:latin typeface="Bwgrkn"/>
                <a:cs typeface="Bwgrkn"/>
              </a:rPr>
              <a:t> </a:t>
            </a:r>
            <a:r>
              <a:rPr lang="es-MX" sz="5000" dirty="0" smtClean="0">
                <a:solidFill>
                  <a:srgbClr val="000090"/>
                </a:solidFill>
                <a:latin typeface="Bwgrkn"/>
                <a:cs typeface="Bwgrkn"/>
              </a:rPr>
              <a:t>avpo,stolon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endParaRPr lang="es-PE" sz="5000" dirty="0" smtClean="0">
              <a:latin typeface="Bwgrkn"/>
              <a:cs typeface="Bwgrkn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09550"/>
            <a:ext cx="54864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</a:rPr>
              <a:t>El </a:t>
            </a:r>
            <a:r>
              <a:rPr lang="es-ES" sz="3200" b="1" i="1" dirty="0">
                <a:solidFill>
                  <a:schemeClr val="bg1"/>
                </a:solidFill>
              </a:rPr>
              <a:t>caso </a:t>
            </a:r>
            <a:r>
              <a:rPr lang="es-ES" sz="3200" b="1" i="1" dirty="0" smtClean="0">
                <a:solidFill>
                  <a:schemeClr val="bg1"/>
                </a:solidFill>
              </a:rPr>
              <a:t>acusativo </a:t>
            </a:r>
            <a:r>
              <a:rPr lang="es-ES" sz="3200" dirty="0" smtClean="0">
                <a:solidFill>
                  <a:schemeClr val="bg1"/>
                </a:solidFill>
              </a:rPr>
              <a:t>en griego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2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6746"/>
            <a:ext cx="8305800" cy="165260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>
              <a:defRPr/>
            </a:pPr>
            <a:r>
              <a:rPr lang="es-PE" sz="3200" dirty="0"/>
              <a:t>Por lo general el caso </a:t>
            </a:r>
            <a:r>
              <a:rPr lang="es-PE" sz="3500" b="1" i="1" dirty="0">
                <a:solidFill>
                  <a:srgbClr val="000090"/>
                </a:solidFill>
              </a:rPr>
              <a:t>acusativo</a:t>
            </a:r>
            <a:r>
              <a:rPr lang="es-PE" sz="3200" dirty="0"/>
              <a:t> es el complemento/</a:t>
            </a:r>
            <a:r>
              <a:rPr lang="es-PE" sz="3500" b="1" dirty="0">
                <a:solidFill>
                  <a:srgbClr val="000090"/>
                </a:solidFill>
              </a:rPr>
              <a:t>objeto directo</a:t>
            </a:r>
            <a:r>
              <a:rPr lang="es-PE" sz="3500" b="1" dirty="0"/>
              <a:t> </a:t>
            </a:r>
            <a:r>
              <a:rPr lang="es-PE" sz="3200" dirty="0"/>
              <a:t>de la oración, o sea, </a:t>
            </a:r>
            <a:r>
              <a:rPr lang="es-PE" sz="3200" i="1" dirty="0"/>
              <a:t>recibe la acción del verbo</a:t>
            </a:r>
            <a:r>
              <a:rPr lang="es-PE" sz="3200" dirty="0"/>
              <a:t>.</a:t>
            </a:r>
            <a:endParaRPr lang="en-US" sz="3200" i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8800" y="3058715"/>
            <a:ext cx="5791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cs typeface="+mn-cs"/>
              </a:rPr>
              <a:t>Cristo recibe </a:t>
            </a:r>
            <a:r>
              <a:rPr lang="es-PE" sz="3500" dirty="0">
                <a:solidFill>
                  <a:srgbClr val="000090"/>
                </a:solidFill>
                <a:cs typeface="+mn-cs"/>
              </a:rPr>
              <a:t>al apóstol</a:t>
            </a:r>
            <a:r>
              <a:rPr lang="es-PE" sz="3500" dirty="0">
                <a:cs typeface="+mn-cs"/>
              </a:rPr>
              <a:t>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670787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000" dirty="0">
                <a:latin typeface="Bwgrkn"/>
                <a:cs typeface="Bwgrkn"/>
              </a:rPr>
              <a:t>Pau/loj</a:t>
            </a:r>
            <a:r>
              <a:rPr lang="en-US" sz="5000" dirty="0">
                <a:latin typeface="Bwgrkn"/>
                <a:cs typeface="Bwgrkn"/>
              </a:rPr>
              <a:t> </a:t>
            </a:r>
            <a:r>
              <a:rPr lang="es-MX" sz="5000" dirty="0">
                <a:latin typeface="Bwgrkn"/>
                <a:cs typeface="Bwgrkn"/>
              </a:rPr>
              <a:t>ble,pei </a:t>
            </a:r>
            <a:r>
              <a:rPr lang="es-MX" sz="5000" dirty="0">
                <a:solidFill>
                  <a:srgbClr val="000090"/>
                </a:solidFill>
                <a:latin typeface="Bwgrkn"/>
                <a:cs typeface="Bwgrkn"/>
              </a:rPr>
              <a:t>to.n a;ggelon </a:t>
            </a:r>
            <a:endParaRPr lang="es-PE" sz="5000" dirty="0">
              <a:solidFill>
                <a:srgbClr val="000090"/>
              </a:solidFill>
              <a:latin typeface="Bwgrkn"/>
              <a:cs typeface="Bwgrkn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51300" y="4379208"/>
            <a:ext cx="4724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cs typeface="+mn-cs"/>
              </a:rPr>
              <a:t>Pablo mira </a:t>
            </a:r>
            <a:r>
              <a:rPr lang="es-PE" sz="3500" dirty="0">
                <a:solidFill>
                  <a:srgbClr val="000090"/>
                </a:solidFill>
                <a:cs typeface="+mn-cs"/>
              </a:rPr>
              <a:t>al ángel</a:t>
            </a:r>
            <a:r>
              <a:rPr lang="es-PE" sz="3500" dirty="0">
                <a:cs typeface="+mn-cs"/>
              </a:rPr>
              <a:t>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241935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MX" sz="5000" dirty="0" smtClean="0">
                <a:latin typeface="Bwgrkn"/>
                <a:cs typeface="Bwgrkn"/>
              </a:rPr>
              <a:t>Cristo,j lamba,nei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r>
              <a:rPr lang="en-US" sz="5000" dirty="0" err="1" smtClean="0">
                <a:solidFill>
                  <a:srgbClr val="000090"/>
                </a:solidFill>
                <a:latin typeface="Bwgrkn"/>
                <a:cs typeface="Bwgrkn"/>
              </a:rPr>
              <a:t>to.n</a:t>
            </a:r>
            <a:r>
              <a:rPr lang="en-US" sz="5000" dirty="0" smtClean="0">
                <a:solidFill>
                  <a:srgbClr val="000090"/>
                </a:solidFill>
                <a:latin typeface="Bwgrkn"/>
                <a:cs typeface="Bwgrkn"/>
              </a:rPr>
              <a:t> </a:t>
            </a:r>
            <a:r>
              <a:rPr lang="es-MX" sz="5000" dirty="0" smtClean="0">
                <a:solidFill>
                  <a:srgbClr val="000090"/>
                </a:solidFill>
                <a:latin typeface="Bwgrkn"/>
                <a:cs typeface="Bwgrkn"/>
              </a:rPr>
              <a:t>avpo,stolon</a:t>
            </a:r>
            <a:r>
              <a:rPr lang="en-US" sz="5000" dirty="0" smtClean="0">
                <a:latin typeface="Bwgrkn"/>
                <a:cs typeface="Bwgrkn"/>
              </a:rPr>
              <a:t> </a:t>
            </a:r>
            <a:endParaRPr lang="es-PE" sz="5000" dirty="0" smtClean="0">
              <a:latin typeface="Bwgrkn"/>
              <a:cs typeface="Bwgrkn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09550"/>
            <a:ext cx="5486400" cy="55719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</a:rPr>
              <a:t>El </a:t>
            </a:r>
            <a:r>
              <a:rPr lang="es-ES" sz="3200" b="1" i="1" dirty="0">
                <a:solidFill>
                  <a:schemeClr val="bg1"/>
                </a:solidFill>
              </a:rPr>
              <a:t>caso </a:t>
            </a:r>
            <a:r>
              <a:rPr lang="es-ES" sz="3200" b="1" i="1" dirty="0" smtClean="0">
                <a:solidFill>
                  <a:schemeClr val="bg1"/>
                </a:solidFill>
              </a:rPr>
              <a:t>acusativo </a:t>
            </a:r>
            <a:r>
              <a:rPr lang="es-ES" sz="3200" dirty="0" smtClean="0">
                <a:solidFill>
                  <a:schemeClr val="bg1"/>
                </a:solidFill>
              </a:rPr>
              <a:t>en griego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06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66750"/>
            <a:ext cx="3352800" cy="533400"/>
          </a:xfr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eaLnBrk="1" hangingPunct="1">
              <a:defRPr/>
            </a:pPr>
            <a:r>
              <a:rPr lang="es-PE" sz="3200" b="1" i="1" dirty="0" smtClean="0">
                <a:solidFill>
                  <a:schemeClr val="bg1"/>
                </a:solidFill>
                <a:cs typeface="+mj-cs"/>
              </a:rPr>
              <a:t>Palabras</a:t>
            </a:r>
            <a:r>
              <a:rPr lang="en-US" sz="3200" b="1" i="1" dirty="0" smtClean="0">
                <a:solidFill>
                  <a:schemeClr val="bg1"/>
                </a:solidFill>
                <a:cs typeface="+mj-cs"/>
              </a:rPr>
              <a:t> claves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66750"/>
            <a:ext cx="3352800" cy="533400"/>
          </a:xfr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eaLnBrk="1" hangingPunct="1">
              <a:defRPr/>
            </a:pPr>
            <a:r>
              <a:rPr lang="es-PE" sz="3200" b="1" i="1" dirty="0" smtClean="0">
                <a:solidFill>
                  <a:schemeClr val="bg1"/>
                </a:solidFill>
                <a:cs typeface="+mj-cs"/>
              </a:rPr>
              <a:t>Palabras</a:t>
            </a:r>
            <a:r>
              <a:rPr lang="en-US" sz="3200" b="1" i="1" dirty="0" smtClean="0">
                <a:solidFill>
                  <a:schemeClr val="bg1"/>
                </a:solidFill>
                <a:cs typeface="+mj-cs"/>
              </a:rPr>
              <a:t> claves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1242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1588" algn="just" eaLnBrk="1" hangingPunct="1">
              <a:buFontTx/>
              <a:buNone/>
              <a:defRPr/>
            </a:pPr>
            <a:r>
              <a:rPr lang="es-PE" dirty="0" smtClean="0">
                <a:cs typeface="+mn-cs"/>
              </a:rPr>
              <a:t>Para traducir los </a:t>
            </a:r>
            <a:r>
              <a:rPr lang="es-PE" b="1" dirty="0" smtClean="0">
                <a:solidFill>
                  <a:srgbClr val="006600"/>
                </a:solidFill>
                <a:cs typeface="+mn-cs"/>
              </a:rPr>
              <a:t>casos</a:t>
            </a:r>
            <a:r>
              <a:rPr lang="es-PE" dirty="0" smtClean="0">
                <a:cs typeface="+mn-cs"/>
              </a:rPr>
              <a:t> griegos nos ayuda pensar en ciertas “</a:t>
            </a:r>
            <a:r>
              <a:rPr lang="es-PE" b="1" dirty="0" smtClean="0">
                <a:solidFill>
                  <a:srgbClr val="006600"/>
                </a:solidFill>
                <a:cs typeface="+mn-cs"/>
              </a:rPr>
              <a:t>palabras claves</a:t>
            </a:r>
            <a:r>
              <a:rPr lang="es-PE" dirty="0" smtClean="0">
                <a:cs typeface="+mn-cs"/>
              </a:rPr>
              <a:t>” que se usan en la traducción. En griego el caso del sustantivo indica una función que en español se representa con más de una palabra.</a:t>
            </a:r>
          </a:p>
        </p:txBody>
      </p:sp>
    </p:spTree>
    <p:extLst>
      <p:ext uri="{BB962C8B-B14F-4D97-AF65-F5344CB8AC3E}">
        <p14:creationId xmlns:p14="http://schemas.microsoft.com/office/powerpoint/2010/main" val="115384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1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7898088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Genitivo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1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493284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Genitivo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4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1200150"/>
            <a:ext cx="5334000" cy="9715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MX" sz="7500" dirty="0" smtClean="0">
                <a:latin typeface="Bwgrkn"/>
                <a:cs typeface="Bwgrkn"/>
              </a:rPr>
              <a:t>a;ggeloj </a:t>
            </a:r>
            <a:r>
              <a:rPr lang="es-MX" sz="7500" dirty="0" smtClean="0">
                <a:solidFill>
                  <a:srgbClr val="000090"/>
                </a:solidFill>
                <a:latin typeface="Bwgrkn"/>
                <a:cs typeface="Bwgrkn"/>
              </a:rPr>
              <a:t>qeou/ </a:t>
            </a:r>
            <a:endParaRPr lang="es-PE" sz="7500" dirty="0" smtClean="0">
              <a:solidFill>
                <a:srgbClr val="00009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356057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1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7159824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Genitivo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1905000" y="2319576"/>
            <a:ext cx="5410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000" dirty="0">
                <a:cs typeface="+mn-cs"/>
              </a:rPr>
              <a:t>Angel </a:t>
            </a:r>
            <a:r>
              <a:rPr lang="es-PE" sz="5000" b="1" i="1" dirty="0">
                <a:solidFill>
                  <a:srgbClr val="663300"/>
                </a:solidFill>
                <a:cs typeface="+mn-cs"/>
              </a:rPr>
              <a:t>de</a:t>
            </a:r>
            <a:r>
              <a:rPr lang="es-PE" sz="5000" dirty="0">
                <a:solidFill>
                  <a:srgbClr val="FF3300"/>
                </a:solidFill>
                <a:cs typeface="+mn-cs"/>
              </a:rPr>
              <a:t> </a:t>
            </a:r>
            <a:r>
              <a:rPr lang="es-PE" sz="5000" dirty="0">
                <a:solidFill>
                  <a:srgbClr val="000090"/>
                </a:solidFill>
                <a:cs typeface="+mn-cs"/>
              </a:rPr>
              <a:t>Dios</a:t>
            </a:r>
          </a:p>
        </p:txBody>
      </p:sp>
      <p:sp>
        <p:nvSpPr>
          <p:cNvPr id="38944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1200150"/>
            <a:ext cx="5334000" cy="9715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MX" sz="7500" dirty="0" smtClean="0">
                <a:latin typeface="Bwgrkn"/>
                <a:cs typeface="Bwgrkn"/>
              </a:rPr>
              <a:t>a;ggeloj </a:t>
            </a:r>
            <a:r>
              <a:rPr lang="es-MX" sz="7500" dirty="0" smtClean="0">
                <a:solidFill>
                  <a:srgbClr val="000090"/>
                </a:solidFill>
                <a:latin typeface="Bwgrkn"/>
                <a:cs typeface="Bwgrkn"/>
              </a:rPr>
              <a:t>qeou/ </a:t>
            </a:r>
            <a:endParaRPr lang="es-PE" sz="7500" dirty="0" smtClean="0">
              <a:solidFill>
                <a:srgbClr val="00009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36219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1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092133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Genitivo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1905000" y="2319576"/>
            <a:ext cx="5410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000" dirty="0">
                <a:cs typeface="+mn-cs"/>
              </a:rPr>
              <a:t>Angel </a:t>
            </a:r>
            <a:r>
              <a:rPr lang="es-PE" sz="5000" b="1" i="1" dirty="0">
                <a:solidFill>
                  <a:srgbClr val="663300"/>
                </a:solidFill>
                <a:cs typeface="+mn-cs"/>
              </a:rPr>
              <a:t>de</a:t>
            </a:r>
            <a:r>
              <a:rPr lang="es-PE" sz="5000" dirty="0">
                <a:solidFill>
                  <a:srgbClr val="FF3300"/>
                </a:solidFill>
                <a:cs typeface="+mn-cs"/>
              </a:rPr>
              <a:t> </a:t>
            </a:r>
            <a:r>
              <a:rPr lang="es-PE" sz="5000" dirty="0">
                <a:solidFill>
                  <a:srgbClr val="000090"/>
                </a:solidFill>
                <a:cs typeface="+mn-cs"/>
              </a:rPr>
              <a:t>Dios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62000" y="3028950"/>
            <a:ext cx="77724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7500" dirty="0">
                <a:latin typeface="Bwgrkn"/>
                <a:cs typeface="Bwgrkn"/>
              </a:rPr>
              <a:t>avpo,stoloj</a:t>
            </a:r>
            <a:r>
              <a:rPr lang="en-US" sz="7500" dirty="0">
                <a:latin typeface="Bwgrkn"/>
                <a:cs typeface="Bwgrkn"/>
              </a:rPr>
              <a:t> </a:t>
            </a:r>
            <a:r>
              <a:rPr lang="es-MX" sz="7500" dirty="0">
                <a:solidFill>
                  <a:srgbClr val="000090"/>
                </a:solidFill>
                <a:latin typeface="Bwgrkn"/>
                <a:cs typeface="Bwgrkn"/>
              </a:rPr>
              <a:t>Cristou/</a:t>
            </a:r>
            <a:r>
              <a:rPr lang="en-US" sz="7500" dirty="0">
                <a:solidFill>
                  <a:srgbClr val="000090"/>
                </a:solidFill>
                <a:latin typeface="Bwgrkn"/>
                <a:cs typeface="Bwgrkn"/>
              </a:rPr>
              <a:t> </a:t>
            </a:r>
            <a:endParaRPr lang="es-PE" sz="7500" dirty="0">
              <a:solidFill>
                <a:srgbClr val="000090"/>
              </a:solidFill>
              <a:latin typeface="Bwgrkn"/>
              <a:cs typeface="Bwgrkn"/>
            </a:endParaRPr>
          </a:p>
        </p:txBody>
      </p:sp>
      <p:sp>
        <p:nvSpPr>
          <p:cNvPr id="38944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1200150"/>
            <a:ext cx="5334000" cy="9715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MX" sz="7500" dirty="0" smtClean="0">
                <a:latin typeface="Bwgrkn"/>
                <a:cs typeface="Bwgrkn"/>
              </a:rPr>
              <a:t>a;ggeloj </a:t>
            </a:r>
            <a:r>
              <a:rPr lang="es-MX" sz="7500" dirty="0" smtClean="0">
                <a:solidFill>
                  <a:srgbClr val="000090"/>
                </a:solidFill>
                <a:latin typeface="Bwgrkn"/>
                <a:cs typeface="Bwgrkn"/>
              </a:rPr>
              <a:t>qeou/ </a:t>
            </a:r>
            <a:endParaRPr lang="es-PE" sz="7500" dirty="0" smtClean="0">
              <a:solidFill>
                <a:srgbClr val="00009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07576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1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6194826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Genitivo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1905000" y="2319576"/>
            <a:ext cx="5410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000" dirty="0">
                <a:cs typeface="+mn-cs"/>
              </a:rPr>
              <a:t>Angel </a:t>
            </a:r>
            <a:r>
              <a:rPr lang="es-PE" sz="5000" b="1" i="1" dirty="0">
                <a:solidFill>
                  <a:srgbClr val="663300"/>
                </a:solidFill>
                <a:cs typeface="+mn-cs"/>
              </a:rPr>
              <a:t>de</a:t>
            </a:r>
            <a:r>
              <a:rPr lang="es-PE" sz="5000" dirty="0">
                <a:solidFill>
                  <a:srgbClr val="FF3300"/>
                </a:solidFill>
                <a:cs typeface="+mn-cs"/>
              </a:rPr>
              <a:t> </a:t>
            </a:r>
            <a:r>
              <a:rPr lang="es-PE" sz="5000" dirty="0">
                <a:solidFill>
                  <a:srgbClr val="000090"/>
                </a:solidFill>
                <a:cs typeface="+mn-cs"/>
              </a:rPr>
              <a:t>Dios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62000" y="3028950"/>
            <a:ext cx="77724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7500" dirty="0">
                <a:latin typeface="Bwgrkn"/>
                <a:cs typeface="Bwgrkn"/>
              </a:rPr>
              <a:t>avpo,stoloj</a:t>
            </a:r>
            <a:r>
              <a:rPr lang="en-US" sz="7500" dirty="0">
                <a:latin typeface="Bwgrkn"/>
                <a:cs typeface="Bwgrkn"/>
              </a:rPr>
              <a:t> </a:t>
            </a:r>
            <a:r>
              <a:rPr lang="es-MX" sz="7500" dirty="0">
                <a:solidFill>
                  <a:srgbClr val="000090"/>
                </a:solidFill>
                <a:latin typeface="Bwgrkn"/>
                <a:cs typeface="Bwgrkn"/>
              </a:rPr>
              <a:t>Cristou/</a:t>
            </a:r>
            <a:r>
              <a:rPr lang="en-US" sz="7500" dirty="0">
                <a:solidFill>
                  <a:srgbClr val="000090"/>
                </a:solidFill>
                <a:latin typeface="Bwgrkn"/>
                <a:cs typeface="Bwgrkn"/>
              </a:rPr>
              <a:t> </a:t>
            </a:r>
            <a:endParaRPr lang="es-PE" sz="7500" dirty="0">
              <a:solidFill>
                <a:srgbClr val="000090"/>
              </a:solidFill>
              <a:latin typeface="Bwgrkn"/>
              <a:cs typeface="Bwgrkn"/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914400" y="4110275"/>
            <a:ext cx="6705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000" dirty="0">
                <a:cs typeface="+mn-cs"/>
              </a:rPr>
              <a:t>Apóstol </a:t>
            </a:r>
            <a:r>
              <a:rPr lang="es-PE" sz="5000" b="1" i="1" dirty="0">
                <a:solidFill>
                  <a:srgbClr val="663300"/>
                </a:solidFill>
                <a:cs typeface="+mn-cs"/>
              </a:rPr>
              <a:t>de</a:t>
            </a:r>
            <a:r>
              <a:rPr lang="es-PE" sz="5000" dirty="0">
                <a:solidFill>
                  <a:srgbClr val="FF3300"/>
                </a:solidFill>
                <a:cs typeface="+mn-cs"/>
              </a:rPr>
              <a:t> </a:t>
            </a:r>
            <a:r>
              <a:rPr lang="es-PE" sz="5000" dirty="0">
                <a:solidFill>
                  <a:srgbClr val="000090"/>
                </a:solidFill>
                <a:cs typeface="+mn-cs"/>
              </a:rPr>
              <a:t>Cristo</a:t>
            </a:r>
          </a:p>
        </p:txBody>
      </p:sp>
      <p:sp>
        <p:nvSpPr>
          <p:cNvPr id="38944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1200150"/>
            <a:ext cx="5334000" cy="9715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MX" sz="7500" dirty="0" smtClean="0">
                <a:latin typeface="Bwgrkn"/>
                <a:cs typeface="Bwgrkn"/>
              </a:rPr>
              <a:t>a;ggeloj </a:t>
            </a:r>
            <a:r>
              <a:rPr lang="es-MX" sz="7500" dirty="0" smtClean="0">
                <a:solidFill>
                  <a:srgbClr val="000090"/>
                </a:solidFill>
                <a:latin typeface="Bwgrkn"/>
                <a:cs typeface="Bwgrkn"/>
              </a:rPr>
              <a:t>qeou/ </a:t>
            </a:r>
            <a:endParaRPr lang="es-PE" sz="7500" dirty="0" smtClean="0">
              <a:solidFill>
                <a:srgbClr val="00009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64313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5562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sustantivo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PE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00100"/>
            <a:ext cx="8382000" cy="200025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algn="just" eaLnBrk="1" hangingPunct="1">
              <a:defRPr/>
            </a:pPr>
            <a:r>
              <a:rPr lang="es-PE" sz="3000" dirty="0" smtClean="0">
                <a:cs typeface="+mj-cs"/>
              </a:rPr>
              <a:t>El sustantivo se emplea para designar todos los seres y entidades: personas, animales y cosas. </a:t>
            </a:r>
            <a:r>
              <a:rPr lang="es-PE" sz="2400" dirty="0" smtClean="0">
                <a:cs typeface="+mj-cs"/>
              </a:rPr>
              <a:t>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género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masculino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femenino. </a:t>
            </a:r>
            <a:r>
              <a:rPr lang="es-PE" sz="2400" dirty="0">
                <a:cs typeface="+mj-cs"/>
              </a:rPr>
              <a:t>También 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número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singular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plural. </a:t>
            </a:r>
            <a:endParaRPr lang="en-US" sz="3000" dirty="0" smtClean="0"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800350"/>
            <a:ext cx="8382000" cy="572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2000" dirty="0">
                <a:solidFill>
                  <a:schemeClr val="tx2"/>
                </a:solidFill>
                <a:cs typeface="+mn-cs"/>
              </a:rPr>
              <a:t>Los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artículos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 y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adjetivos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 también tienen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género</a:t>
            </a:r>
            <a:r>
              <a:rPr lang="es-PE" dirty="0">
                <a:solidFill>
                  <a:schemeClr val="tx2"/>
                </a:solidFill>
                <a:cs typeface="+mn-cs"/>
              </a:rPr>
              <a:t> 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y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número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.</a:t>
            </a:r>
            <a:endParaRPr lang="en-US" sz="30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96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1000" y="333126"/>
            <a:ext cx="6019800" cy="524124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0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000" b="1" i="1" dirty="0">
                <a:solidFill>
                  <a:schemeClr val="bg1"/>
                </a:solidFill>
                <a:cs typeface="+mn-cs"/>
              </a:rPr>
              <a:t>objeto indirecto</a:t>
            </a:r>
            <a:r>
              <a:rPr lang="es-PE" sz="30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1000" y="333126"/>
            <a:ext cx="6019800" cy="524124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0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000" b="1" i="1" dirty="0">
                <a:solidFill>
                  <a:schemeClr val="bg1"/>
                </a:solidFill>
                <a:cs typeface="+mn-cs"/>
              </a:rPr>
              <a:t>objeto indirecto</a:t>
            </a:r>
            <a:r>
              <a:rPr lang="es-PE" sz="30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7250"/>
            <a:ext cx="8458200" cy="17145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El complemento/</a:t>
            </a:r>
            <a:r>
              <a:rPr lang="es-PE" sz="3500" dirty="0" smtClean="0">
                <a:solidFill>
                  <a:srgbClr val="000090"/>
                </a:solidFill>
                <a:cs typeface="+mj-cs"/>
              </a:rPr>
              <a:t>objeto indirecto </a:t>
            </a:r>
            <a:r>
              <a:rPr lang="es-PE" sz="3500" dirty="0" smtClean="0">
                <a:cs typeface="+mj-cs"/>
              </a:rPr>
              <a:t>se define como la persona o la cosa que </a:t>
            </a:r>
            <a:r>
              <a:rPr lang="es-PE" sz="3500" i="1" dirty="0" smtClean="0">
                <a:cs typeface="+mj-cs"/>
              </a:rPr>
              <a:t>recibe indirectamente la acción del verbo.</a:t>
            </a:r>
            <a:endParaRPr lang="en-US" sz="35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4365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1000" y="333126"/>
            <a:ext cx="6019800" cy="524124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0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000" b="1" i="1" dirty="0">
                <a:solidFill>
                  <a:schemeClr val="bg1"/>
                </a:solidFill>
                <a:cs typeface="+mn-cs"/>
              </a:rPr>
              <a:t>objeto indirecto</a:t>
            </a:r>
            <a:r>
              <a:rPr lang="es-PE" sz="30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7250"/>
            <a:ext cx="8458200" cy="17145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El complemento/</a:t>
            </a:r>
            <a:r>
              <a:rPr lang="es-PE" sz="3500" dirty="0" smtClean="0">
                <a:solidFill>
                  <a:srgbClr val="000090"/>
                </a:solidFill>
                <a:cs typeface="+mj-cs"/>
              </a:rPr>
              <a:t>objeto indirecto </a:t>
            </a:r>
            <a:r>
              <a:rPr lang="es-PE" sz="3500" dirty="0" smtClean="0">
                <a:cs typeface="+mj-cs"/>
              </a:rPr>
              <a:t>se define como la persona o la cosa que </a:t>
            </a:r>
            <a:r>
              <a:rPr lang="es-PE" sz="3500" i="1" dirty="0" smtClean="0">
                <a:cs typeface="+mj-cs"/>
              </a:rPr>
              <a:t>recibe indirectamente la acción del verbo.</a:t>
            </a:r>
            <a:endParaRPr lang="en-US" sz="3500" dirty="0" smtClean="0">
              <a:cs typeface="+mj-cs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43001" y="2696767"/>
            <a:ext cx="74898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cs typeface="+mn-cs"/>
              </a:rPr>
              <a:t>José le tira la pelota </a:t>
            </a:r>
            <a:r>
              <a:rPr lang="es-PE" sz="4500" b="1" i="1" dirty="0">
                <a:solidFill>
                  <a:srgbClr val="000090"/>
                </a:solidFill>
                <a:cs typeface="+mn-cs"/>
              </a:rPr>
              <a:t>a Juan</a:t>
            </a:r>
            <a:r>
              <a:rPr lang="es-PE" sz="4500" dirty="0">
                <a:cs typeface="+mn-cs"/>
              </a:rPr>
              <a:t>.</a:t>
            </a:r>
            <a:r>
              <a:rPr lang="es-PE" sz="4500" dirty="0">
                <a:solidFill>
                  <a:srgbClr val="00009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095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1000" y="333126"/>
            <a:ext cx="6019800" cy="524124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0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000" b="1" i="1" dirty="0">
                <a:solidFill>
                  <a:schemeClr val="bg1"/>
                </a:solidFill>
                <a:cs typeface="+mn-cs"/>
              </a:rPr>
              <a:t>objeto indirecto</a:t>
            </a:r>
            <a:r>
              <a:rPr lang="es-PE" sz="30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7250"/>
            <a:ext cx="8458200" cy="17145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s-PE" sz="3500" dirty="0" smtClean="0">
                <a:cs typeface="+mj-cs"/>
              </a:rPr>
              <a:t>El complemento/</a:t>
            </a:r>
            <a:r>
              <a:rPr lang="es-PE" sz="3500" dirty="0" smtClean="0">
                <a:solidFill>
                  <a:srgbClr val="000090"/>
                </a:solidFill>
                <a:cs typeface="+mj-cs"/>
              </a:rPr>
              <a:t>objeto indirecto </a:t>
            </a:r>
            <a:r>
              <a:rPr lang="es-PE" sz="3500" dirty="0" smtClean="0">
                <a:cs typeface="+mj-cs"/>
              </a:rPr>
              <a:t>se define como la persona o la cosa que </a:t>
            </a:r>
            <a:r>
              <a:rPr lang="es-PE" sz="3500" i="1" dirty="0" smtClean="0">
                <a:cs typeface="+mj-cs"/>
              </a:rPr>
              <a:t>recibe indirectamente la acción del verbo.</a:t>
            </a:r>
            <a:endParaRPr lang="en-US" sz="3500" dirty="0" smtClean="0">
              <a:cs typeface="+mj-cs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43001" y="2696767"/>
            <a:ext cx="74898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500" dirty="0">
                <a:cs typeface="+mn-cs"/>
              </a:rPr>
              <a:t>José le tira la pelota </a:t>
            </a:r>
            <a:r>
              <a:rPr lang="es-PE" sz="4500" b="1" i="1" dirty="0">
                <a:solidFill>
                  <a:srgbClr val="000090"/>
                </a:solidFill>
                <a:cs typeface="+mn-cs"/>
              </a:rPr>
              <a:t>a Juan</a:t>
            </a:r>
            <a:r>
              <a:rPr lang="es-PE" sz="4500" dirty="0">
                <a:cs typeface="+mn-cs"/>
              </a:rPr>
              <a:t>.</a:t>
            </a:r>
            <a:r>
              <a:rPr lang="es-PE" sz="4500" dirty="0">
                <a:solidFill>
                  <a:srgbClr val="000090"/>
                </a:solidFill>
                <a:cs typeface="+mn-cs"/>
              </a:rPr>
              <a:t>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00800" y="3486150"/>
            <a:ext cx="2209800" cy="1094332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0" anchor="t" anchorCtr="1"/>
          <a:lstStyle/>
          <a:p>
            <a:pPr algn="ctr">
              <a:defRPr/>
            </a:pPr>
            <a:r>
              <a:rPr lang="es-ES" sz="3500" b="1" i="1" dirty="0">
                <a:solidFill>
                  <a:schemeClr val="bg1"/>
                </a:solidFill>
                <a:cs typeface="+mn-cs"/>
              </a:rPr>
              <a:t>objeto indirecto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09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7" name="Group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5602371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0" y="2010966"/>
            <a:ext cx="9144000" cy="5143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MX" sz="4600" dirty="0" smtClean="0">
                <a:latin typeface="Bwgrkn"/>
                <a:cs typeface="Bwgrkn"/>
              </a:rPr>
              <a:t>o` avpo,stoloj gra,fei lo,gouj </a:t>
            </a:r>
            <a:r>
              <a:rPr lang="es-MX" sz="4600" dirty="0" smtClean="0">
                <a:solidFill>
                  <a:srgbClr val="000090"/>
                </a:solidFill>
                <a:latin typeface="Bwgrkn"/>
                <a:cs typeface="Bwgrkn"/>
              </a:rPr>
              <a:t>a;nqrwpw|</a:t>
            </a:r>
            <a:endParaRPr lang="es-PE" sz="4600" dirty="0" smtClean="0">
              <a:solidFill>
                <a:srgbClr val="000090"/>
              </a:solidFill>
              <a:latin typeface="Bwgrkn"/>
              <a:cs typeface="Bwgrkn"/>
            </a:endParaRPr>
          </a:p>
        </p:txBody>
      </p:sp>
      <p:graphicFrame>
        <p:nvGraphicFramePr>
          <p:cNvPr id="42007" name="Group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9868936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6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0" y="2010966"/>
            <a:ext cx="9144000" cy="5143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MX" sz="4600" dirty="0" smtClean="0">
                <a:latin typeface="Bwgrkn"/>
                <a:cs typeface="Bwgrkn"/>
              </a:rPr>
              <a:t>o` avpo,stoloj gra,fei lo,gouj </a:t>
            </a:r>
            <a:r>
              <a:rPr lang="es-MX" sz="4600" dirty="0" smtClean="0">
                <a:solidFill>
                  <a:srgbClr val="000090"/>
                </a:solidFill>
                <a:latin typeface="Bwgrkn"/>
                <a:cs typeface="Bwgrkn"/>
              </a:rPr>
              <a:t>a;nqrwpw|</a:t>
            </a:r>
            <a:endParaRPr lang="es-PE" sz="4600" dirty="0" smtClean="0">
              <a:solidFill>
                <a:srgbClr val="000090"/>
              </a:solidFill>
              <a:latin typeface="Bwgrkn"/>
              <a:cs typeface="Bwgrkn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76200" y="2855208"/>
            <a:ext cx="90678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cs typeface="+mn-cs"/>
              </a:rPr>
              <a:t>El apóstol le escribe palabras </a:t>
            </a:r>
            <a:r>
              <a:rPr lang="es-PE" sz="3500" b="1" i="1" dirty="0">
                <a:solidFill>
                  <a:srgbClr val="663300"/>
                </a:solidFill>
                <a:cs typeface="+mn-cs"/>
              </a:rPr>
              <a:t>a</a:t>
            </a:r>
            <a:r>
              <a:rPr lang="es-PE" sz="3500" dirty="0">
                <a:solidFill>
                  <a:srgbClr val="FF3300"/>
                </a:solidFill>
                <a:cs typeface="+mn-cs"/>
              </a:rPr>
              <a:t> </a:t>
            </a:r>
            <a:r>
              <a:rPr lang="es-PE" sz="3500" dirty="0">
                <a:solidFill>
                  <a:srgbClr val="000090"/>
                </a:solidFill>
                <a:cs typeface="+mn-cs"/>
              </a:rPr>
              <a:t>un hombre</a:t>
            </a:r>
            <a:r>
              <a:rPr lang="es-PE" sz="3500" dirty="0">
                <a:cs typeface="+mn-cs"/>
              </a:rPr>
              <a:t>.</a:t>
            </a:r>
          </a:p>
        </p:txBody>
      </p:sp>
      <p:graphicFrame>
        <p:nvGraphicFramePr>
          <p:cNvPr id="42007" name="Group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8355420"/>
              </p:ext>
            </p:extLst>
          </p:nvPr>
        </p:nvGraphicFramePr>
        <p:xfrm>
          <a:off x="2438400" y="228601"/>
          <a:ext cx="4343400" cy="1047965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</a:tblGrid>
              <a:tr h="40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6" marB="343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Palabra Clave</a:t>
                      </a:r>
                    </a:p>
                  </a:txBody>
                  <a:tcPr marT="34306" marB="343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4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Dativo</a:t>
                      </a:r>
                    </a:p>
                  </a:txBody>
                  <a:tcPr marT="34306" marB="343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306" marB="343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6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PE" sz="3200" dirty="0" smtClean="0">
                <a:cs typeface="+mj-cs"/>
              </a:rPr>
              <a:t>Las desinencias de los sustantivos y artículos </a:t>
            </a:r>
            <a:r>
              <a:rPr lang="es-PE" sz="3200" b="1" dirty="0" smtClean="0">
                <a:cs typeface="+mj-cs"/>
              </a:rPr>
              <a:t>masculinos</a:t>
            </a:r>
            <a:r>
              <a:rPr lang="es-PE" sz="3200" dirty="0" smtClean="0">
                <a:cs typeface="+mj-cs"/>
              </a:rPr>
              <a:t> de la 2</a:t>
            </a:r>
            <a:r>
              <a:rPr lang="es-PE" sz="3200" baseline="30000" dirty="0" smtClean="0">
                <a:cs typeface="+mj-cs"/>
              </a:rPr>
              <a:t>a</a:t>
            </a:r>
            <a:r>
              <a:rPr lang="es-PE" sz="3200" dirty="0" smtClean="0">
                <a:cs typeface="+mj-cs"/>
              </a:rPr>
              <a:t> declinación</a:t>
            </a:r>
            <a:endParaRPr lang="es-PE" dirty="0" smtClean="0">
              <a:cs typeface="+mj-cs"/>
            </a:endParaRPr>
          </a:p>
        </p:txBody>
      </p:sp>
      <p:sp>
        <p:nvSpPr>
          <p:cNvPr id="17481" name="Text Box 7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17595" name="Group 18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43927934"/>
              </p:ext>
            </p:extLst>
          </p:nvPr>
        </p:nvGraphicFramePr>
        <p:xfrm>
          <a:off x="304800" y="1143001"/>
          <a:ext cx="8534400" cy="3721895"/>
        </p:xfrm>
        <a:graphic>
          <a:graphicData uri="http://schemas.openxmlformats.org/drawingml/2006/table">
            <a:tbl>
              <a:tblPr/>
              <a:tblGrid>
                <a:gridCol w="1981200"/>
                <a:gridCol w="1143000"/>
                <a:gridCol w="1905000"/>
                <a:gridCol w="1295400"/>
                <a:gridCol w="2209800"/>
              </a:tblGrid>
              <a:tr h="468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ὁ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ος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οἱ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</a:t>
                      </a:r>
                      <a:endParaRPr kumimoji="0" lang="es-PE" sz="3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τοῦ</a:t>
                      </a:r>
                      <a:endParaRPr kumimoji="0" lang="el-GR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ου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τῶν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ων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τῷ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ῳ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τοῖς</a:t>
                      </a: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οις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τὸν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ον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τοὺς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ους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ε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   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3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</a:t>
                      </a:r>
                      <a:endParaRPr kumimoji="0" lang="es-PE" sz="3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23753" name="Group 2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69313795"/>
              </p:ext>
            </p:extLst>
          </p:nvPr>
        </p:nvGraphicFramePr>
        <p:xfrm>
          <a:off x="1143000" y="228600"/>
          <a:ext cx="7239000" cy="4686300"/>
        </p:xfrm>
        <a:graphic>
          <a:graphicData uri="http://schemas.openxmlformats.org/drawingml/2006/table">
            <a:tbl>
              <a:tblPr/>
              <a:tblGrid>
                <a:gridCol w="533400"/>
                <a:gridCol w="2133600"/>
                <a:gridCol w="914400"/>
                <a:gridCol w="1371600"/>
                <a:gridCol w="2286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Caso/Número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Palabra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ὁ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Genenitivo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τοῦ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ου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τῷ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ῳ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τὸν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ον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palabra!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οἱ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</a:t>
                      </a:r>
                      <a:endParaRPr kumimoji="0" lang="es-PE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τῶν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ων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τοῖς</a:t>
                      </a: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οις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τοὺς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ους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  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palabras!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29" name="Text Box 177"/>
          <p:cNvSpPr txBox="1">
            <a:spLocks noChangeArrowheads="1"/>
          </p:cNvSpPr>
          <p:nvPr/>
        </p:nvSpPr>
        <p:spPr bwMode="auto">
          <a:xfrm rot="16200000">
            <a:off x="342900" y="14287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Singular</a:t>
            </a:r>
            <a:endParaRPr lang="en-US">
              <a:cs typeface="+mn-cs"/>
            </a:endParaRP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 rot="16200000">
            <a:off x="342900" y="3600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Plural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23753" name="Group 2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6278071"/>
              </p:ext>
            </p:extLst>
          </p:nvPr>
        </p:nvGraphicFramePr>
        <p:xfrm>
          <a:off x="1143000" y="228600"/>
          <a:ext cx="7239000" cy="4686300"/>
        </p:xfrm>
        <a:graphic>
          <a:graphicData uri="http://schemas.openxmlformats.org/drawingml/2006/table">
            <a:tbl>
              <a:tblPr/>
              <a:tblGrid>
                <a:gridCol w="533400"/>
                <a:gridCol w="2133600"/>
                <a:gridCol w="914400"/>
                <a:gridCol w="1371600"/>
                <a:gridCol w="2286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Caso/Número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Palabra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ὁ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Genenitivo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τοῦ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ου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τῷ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ῳ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τὸν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ον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la palabra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palabra!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οἱ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</a:t>
                      </a:r>
                      <a:endParaRPr kumimoji="0" lang="es-PE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τῶν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ων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τοῖς</a:t>
                      </a: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οις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τοὺς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ους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  <a:sym typeface="Symbol" charset="0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las palabras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  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λόγ </a:t>
                      </a:r>
                      <a:r>
                        <a:rPr kumimoji="0" lang="el-G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οι</a:t>
                      </a:r>
                      <a:endParaRPr kumimoji="0" lang="es-P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0" marB="34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palabras!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29" name="Text Box 177"/>
          <p:cNvSpPr txBox="1">
            <a:spLocks noChangeArrowheads="1"/>
          </p:cNvSpPr>
          <p:nvPr/>
        </p:nvSpPr>
        <p:spPr bwMode="auto">
          <a:xfrm rot="16200000">
            <a:off x="342900" y="14287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Singular</a:t>
            </a:r>
            <a:endParaRPr lang="en-US">
              <a:cs typeface="+mn-cs"/>
            </a:endParaRP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 rot="16200000">
            <a:off x="342900" y="3600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Plural</a:t>
            </a:r>
            <a:endParaRPr lang="en-US"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62400" y="361950"/>
            <a:ext cx="762000" cy="43434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5562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sustantivo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PE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00100"/>
            <a:ext cx="8382000" cy="200025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algn="just" eaLnBrk="1" hangingPunct="1">
              <a:defRPr/>
            </a:pPr>
            <a:r>
              <a:rPr lang="es-PE" sz="3000" dirty="0" smtClean="0">
                <a:cs typeface="+mj-cs"/>
              </a:rPr>
              <a:t>El sustantivo se emplea para designar todos los seres y entidades: personas, animales y cosas. </a:t>
            </a:r>
            <a:r>
              <a:rPr lang="es-PE" sz="2400" dirty="0" smtClean="0">
                <a:cs typeface="+mj-cs"/>
              </a:rPr>
              <a:t>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género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masculino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femenino. </a:t>
            </a:r>
            <a:r>
              <a:rPr lang="es-PE" sz="2400" dirty="0">
                <a:cs typeface="+mj-cs"/>
              </a:rPr>
              <a:t>También 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número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singular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plural. </a:t>
            </a:r>
            <a:endParaRPr lang="en-US" sz="3000" dirty="0" smtClean="0">
              <a:cs typeface="+mj-cs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847607" y="3364290"/>
            <a:ext cx="3503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4800" dirty="0">
                <a:cs typeface="+mn-cs"/>
              </a:rPr>
              <a:t>el apóstol</a:t>
            </a:r>
          </a:p>
          <a:p>
            <a:pPr algn="ctr">
              <a:defRPr/>
            </a:pPr>
            <a:r>
              <a:rPr lang="es-PE" sz="4800" dirty="0">
                <a:cs typeface="+mn-cs"/>
              </a:rPr>
              <a:t>las palabras</a:t>
            </a:r>
            <a:endParaRPr lang="en-US" sz="4800" dirty="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800350"/>
            <a:ext cx="8382000" cy="572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2000" dirty="0">
                <a:solidFill>
                  <a:schemeClr val="tx2"/>
                </a:solidFill>
                <a:cs typeface="+mn-cs"/>
              </a:rPr>
              <a:t>Los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artículos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 y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adjetivos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 también tienen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género</a:t>
            </a:r>
            <a:r>
              <a:rPr lang="es-PE" dirty="0">
                <a:solidFill>
                  <a:schemeClr val="tx2"/>
                </a:solidFill>
                <a:cs typeface="+mn-cs"/>
              </a:rPr>
              <a:t> 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y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número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.</a:t>
            </a:r>
            <a:endParaRPr lang="en-US" sz="30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551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28801"/>
            <a:ext cx="8610600" cy="1383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71885"/>
            <a:ext cx="222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Vocabulario</a:t>
            </a:r>
            <a:r>
              <a:rPr lang="en-US" u="sng" dirty="0" smtClean="0"/>
              <a:t> 3a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9854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</p:spTree>
    <p:extLst>
      <p:ext uri="{BB962C8B-B14F-4D97-AF65-F5344CB8AC3E}">
        <p14:creationId xmlns:p14="http://schemas.microsoft.com/office/powerpoint/2010/main" val="343719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241488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</a:t>
            </a:r>
            <a:r>
              <a:rPr lang="es-PE" dirty="0" smtClean="0">
                <a:cs typeface="+mn-cs"/>
              </a:rPr>
              <a:t>hombre</a:t>
            </a:r>
            <a:endParaRPr lang="es-PE" dirty="0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</p:spTree>
    <p:extLst>
      <p:ext uri="{BB962C8B-B14F-4D97-AF65-F5344CB8AC3E}">
        <p14:creationId xmlns:p14="http://schemas.microsoft.com/office/powerpoint/2010/main" val="18004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241488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hombre   </a:t>
            </a:r>
            <a:r>
              <a:rPr lang="es-PE" sz="1800" dirty="0" smtClean="0">
                <a:cs typeface="+mn-cs"/>
              </a:rPr>
              <a:t> 	</a:t>
            </a:r>
            <a:endParaRPr lang="es-PE" dirty="0">
              <a:cs typeface="+mn-cs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581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124200" y="190053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dirty="0">
                <a:cs typeface="+mn-cs"/>
              </a:rPr>
              <a:t>verbo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00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241488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hombre   </a:t>
            </a:r>
            <a:r>
              <a:rPr lang="es-PE" sz="1800" dirty="0" smtClean="0">
                <a:cs typeface="+mn-cs"/>
              </a:rPr>
              <a:t> 	    </a:t>
            </a:r>
            <a:r>
              <a:rPr lang="es-PE" dirty="0" smtClean="0">
                <a:cs typeface="+mn-cs"/>
              </a:rPr>
              <a:t>enseña</a:t>
            </a:r>
            <a:endParaRPr lang="es-PE" dirty="0">
              <a:cs typeface="+mn-cs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581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124200" y="190053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verbo</a:t>
            </a:r>
            <a:endParaRPr lang="es-P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9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486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241488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hombre   </a:t>
            </a:r>
            <a:r>
              <a:rPr lang="es-PE" sz="1800" dirty="0" smtClean="0">
                <a:cs typeface="+mn-cs"/>
              </a:rPr>
              <a:t>       </a:t>
            </a:r>
            <a:r>
              <a:rPr lang="es-PE" dirty="0" smtClean="0">
                <a:cs typeface="+mn-cs"/>
              </a:rPr>
              <a:t>enseña</a:t>
            </a:r>
            <a:endParaRPr lang="es-PE" dirty="0">
              <a:cs typeface="+mn-cs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581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124200" y="190053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verbo</a:t>
            </a:r>
            <a:endParaRPr lang="es-PE">
              <a:cs typeface="+mn-cs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006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acusativo</a:t>
            </a:r>
            <a:endParaRPr lang="es-P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96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486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241488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hombre   </a:t>
            </a:r>
            <a:r>
              <a:rPr lang="es-PE" sz="1800" dirty="0" smtClean="0">
                <a:cs typeface="+mn-cs"/>
              </a:rPr>
              <a:t>       </a:t>
            </a:r>
            <a:r>
              <a:rPr lang="es-PE" dirty="0" smtClean="0">
                <a:cs typeface="+mn-cs"/>
              </a:rPr>
              <a:t>enseña            </a:t>
            </a:r>
            <a:r>
              <a:rPr lang="es-PE" dirty="0">
                <a:cs typeface="+mn-cs"/>
              </a:rPr>
              <a:t>la </a:t>
            </a:r>
            <a:r>
              <a:rPr lang="es-PE" dirty="0" smtClean="0">
                <a:cs typeface="+mn-cs"/>
              </a:rPr>
              <a:t>ley</a:t>
            </a:r>
            <a:endParaRPr lang="es-PE" dirty="0">
              <a:cs typeface="+mn-cs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581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124200" y="190053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verbo</a:t>
            </a:r>
            <a:endParaRPr lang="es-PE">
              <a:cs typeface="+mn-cs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006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acusativo</a:t>
            </a:r>
            <a:endParaRPr lang="es-P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68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486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467600" y="1329035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241488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hombre   </a:t>
            </a:r>
            <a:r>
              <a:rPr lang="es-PE" sz="1800" dirty="0" smtClean="0">
                <a:cs typeface="+mn-cs"/>
              </a:rPr>
              <a:t>      </a:t>
            </a:r>
            <a:r>
              <a:rPr lang="es-PE" dirty="0" smtClean="0">
                <a:cs typeface="+mn-cs"/>
              </a:rPr>
              <a:t> </a:t>
            </a:r>
            <a:r>
              <a:rPr lang="es-PE" dirty="0">
                <a:cs typeface="+mn-cs"/>
              </a:rPr>
              <a:t>enseña            la </a:t>
            </a:r>
            <a:r>
              <a:rPr lang="es-PE" dirty="0" smtClean="0">
                <a:cs typeface="+mn-cs"/>
              </a:rPr>
              <a:t>ley</a:t>
            </a:r>
            <a:endParaRPr lang="es-PE" dirty="0">
              <a:cs typeface="+mn-cs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581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124200" y="190053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verbo</a:t>
            </a:r>
            <a:endParaRPr lang="es-PE">
              <a:cs typeface="+mn-cs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006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acusativo</a:t>
            </a:r>
            <a:endParaRPr lang="es-PE">
              <a:cs typeface="+mn-cs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6934200" y="1900535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dativo</a:t>
            </a:r>
            <a:endParaRPr lang="es-P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9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74295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o` a;nqrwpoj</a:t>
            </a:r>
            <a:r>
              <a:rPr lang="es-MX" sz="3200">
                <a:latin typeface="Bwgrkn"/>
                <a:cs typeface="Bwgrkn"/>
              </a:rPr>
              <a:t> </a:t>
            </a:r>
            <a:r>
              <a:rPr lang="es-MX" sz="3200">
                <a:solidFill>
                  <a:srgbClr val="FF3300"/>
                </a:solidFill>
                <a:latin typeface="Bwgrkn"/>
                <a:cs typeface="Bwgrkn"/>
              </a:rPr>
              <a:t>dida,skei</a:t>
            </a:r>
            <a:r>
              <a:rPr lang="es-MX" sz="3200">
                <a:latin typeface="Bwgrkn"/>
                <a:cs typeface="Bwgrkn"/>
              </a:rPr>
              <a:t> 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to.n no,mon</a:t>
            </a:r>
            <a:r>
              <a:rPr lang="es-MX" sz="3200">
                <a:latin typeface="Bwgrkn"/>
                <a:cs typeface="Bwgrkn"/>
              </a:rPr>
              <a:t>	</a:t>
            </a:r>
            <a:r>
              <a:rPr lang="es-MX" sz="3200">
                <a:solidFill>
                  <a:schemeClr val="accent2"/>
                </a:solidFill>
                <a:latin typeface="Bwgrkn"/>
                <a:cs typeface="Bwgrkn"/>
              </a:rPr>
              <a:t>toi/j avdelfoi/j</a:t>
            </a:r>
            <a:r>
              <a:rPr lang="es-MX">
                <a:latin typeface="Bwgrkn"/>
                <a:cs typeface="Bwgrkn"/>
              </a:rPr>
              <a:t> </a:t>
            </a:r>
          </a:p>
          <a:p>
            <a:pPr>
              <a:defRPr/>
            </a:pPr>
            <a:r>
              <a:rPr lang="es-MX">
                <a:latin typeface="Bwgrkn"/>
                <a:cs typeface="Bwgrkn"/>
              </a:rPr>
              <a:t> </a:t>
            </a:r>
            <a:endParaRPr lang="es-PE" b="1">
              <a:latin typeface="Bwgrkn"/>
              <a:cs typeface="Bwgrkn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486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467600" y="1329035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241488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El hombre   </a:t>
            </a:r>
            <a:r>
              <a:rPr lang="es-PE" sz="1800">
                <a:cs typeface="+mn-cs"/>
              </a:rPr>
              <a:t>les</a:t>
            </a:r>
            <a:r>
              <a:rPr lang="es-PE" sz="1600">
                <a:cs typeface="+mn-cs"/>
              </a:rPr>
              <a:t> </a:t>
            </a:r>
            <a:r>
              <a:rPr lang="es-PE">
                <a:cs typeface="+mn-cs"/>
              </a:rPr>
              <a:t>  enseña            la ley        a los hermanos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581400" y="132903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1900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144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nominativo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124200" y="190053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verbo</a:t>
            </a:r>
            <a:endParaRPr lang="es-PE">
              <a:cs typeface="+mn-cs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00600" y="19005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acusativo</a:t>
            </a:r>
            <a:endParaRPr lang="es-PE">
              <a:cs typeface="+mn-cs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6934200" y="1900535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>
                <a:cs typeface="+mn-cs"/>
              </a:rPr>
              <a:t>dativo</a:t>
            </a:r>
            <a:endParaRPr lang="es-P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4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5562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dirty="0">
                <a:solidFill>
                  <a:schemeClr val="bg1"/>
                </a:solidFill>
                <a:cs typeface="+mn-cs"/>
              </a:rPr>
              <a:t>sustantivo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s-PE" sz="3500" dirty="0">
                <a:solidFill>
                  <a:schemeClr val="bg1"/>
                </a:solidFill>
                <a:cs typeface="+mn-cs"/>
              </a:rPr>
              <a:t>del español</a:t>
            </a:r>
            <a:endParaRPr lang="en-US" sz="35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00100"/>
            <a:ext cx="8382000" cy="200025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algn="just" eaLnBrk="1" hangingPunct="1">
              <a:defRPr/>
            </a:pPr>
            <a:r>
              <a:rPr lang="es-PE" sz="3000" dirty="0" smtClean="0">
                <a:cs typeface="+mj-cs"/>
              </a:rPr>
              <a:t>El sustantivo se emplea para designar todos los seres y entidades: personas, animales y cosas. </a:t>
            </a:r>
            <a:r>
              <a:rPr lang="es-PE" sz="2400" dirty="0" smtClean="0">
                <a:cs typeface="+mj-cs"/>
              </a:rPr>
              <a:t>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género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masculino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femenino. </a:t>
            </a:r>
            <a:r>
              <a:rPr lang="es-PE" sz="2400" dirty="0">
                <a:cs typeface="+mj-cs"/>
              </a:rPr>
              <a:t>También tiene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número</a:t>
            </a:r>
            <a:r>
              <a:rPr lang="es-PE" sz="3000" dirty="0" smtClean="0">
                <a:cs typeface="+mj-cs"/>
              </a:rPr>
              <a:t>:</a:t>
            </a:r>
            <a:r>
              <a:rPr lang="es-PE" sz="2400" dirty="0">
                <a:cs typeface="+mj-cs"/>
              </a:rPr>
              <a:t> puede ser </a:t>
            </a:r>
            <a:r>
              <a:rPr lang="es-PE" sz="3000" dirty="0" smtClean="0">
                <a:cs typeface="+mj-cs"/>
              </a:rPr>
              <a:t>singular</a:t>
            </a:r>
            <a:r>
              <a:rPr lang="es-PE" sz="2400" dirty="0">
                <a:cs typeface="+mj-cs"/>
              </a:rPr>
              <a:t> o </a:t>
            </a:r>
            <a:r>
              <a:rPr lang="es-PE" sz="3000" dirty="0" smtClean="0">
                <a:cs typeface="+mj-cs"/>
              </a:rPr>
              <a:t>plural. </a:t>
            </a:r>
            <a:endParaRPr lang="en-US" sz="3000" dirty="0" smtClean="0"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800350"/>
            <a:ext cx="8382000" cy="572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0"/>
          <a:lstStyle/>
          <a:p>
            <a:pPr algn="just">
              <a:defRPr/>
            </a:pPr>
            <a:r>
              <a:rPr lang="es-PE" sz="2000" dirty="0">
                <a:solidFill>
                  <a:schemeClr val="tx2"/>
                </a:solidFill>
                <a:cs typeface="+mn-cs"/>
              </a:rPr>
              <a:t>Los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artículos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 y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adjetivos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 también tienen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género</a:t>
            </a:r>
            <a:r>
              <a:rPr lang="es-PE" dirty="0">
                <a:solidFill>
                  <a:schemeClr val="tx2"/>
                </a:solidFill>
                <a:cs typeface="+mn-cs"/>
              </a:rPr>
              <a:t> </a:t>
            </a:r>
            <a:r>
              <a:rPr lang="es-PE" sz="2000" dirty="0">
                <a:solidFill>
                  <a:schemeClr val="tx2"/>
                </a:solidFill>
                <a:cs typeface="+mn-cs"/>
              </a:rPr>
              <a:t>y 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número</a:t>
            </a:r>
            <a:r>
              <a:rPr lang="es-PE" sz="3000" dirty="0">
                <a:solidFill>
                  <a:schemeClr val="tx2"/>
                </a:solidFill>
                <a:cs typeface="+mn-cs"/>
              </a:rPr>
              <a:t>.</a:t>
            </a:r>
            <a:endParaRPr lang="en-US" sz="30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7376" y="3543301"/>
            <a:ext cx="5457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4000" dirty="0">
                <a:cs typeface="+mn-cs"/>
              </a:rPr>
              <a:t>el apóstol sabio </a:t>
            </a:r>
          </a:p>
          <a:p>
            <a:pPr algn="ctr">
              <a:defRPr/>
            </a:pPr>
            <a:r>
              <a:rPr lang="es-PE" sz="4000" dirty="0">
                <a:cs typeface="+mn-cs"/>
              </a:rPr>
              <a:t>las </a:t>
            </a:r>
            <a:r>
              <a:rPr lang="es-PE" sz="4000" dirty="0" smtClean="0">
                <a:cs typeface="+mn-cs"/>
              </a:rPr>
              <a:t>bellas palabras</a:t>
            </a:r>
            <a:endParaRPr lang="en-US" sz="4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47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56252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Cuál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el </a:t>
            </a:r>
            <a:r>
              <a:rPr lang="en-US" sz="2800" dirty="0" err="1"/>
              <a:t>verbo</a:t>
            </a:r>
            <a:r>
              <a:rPr lang="en-US" sz="2800" dirty="0"/>
              <a:t> y en </a:t>
            </a:r>
            <a:r>
              <a:rPr lang="en-US" sz="2800" dirty="0" err="1"/>
              <a:t>qué</a:t>
            </a:r>
            <a:r>
              <a:rPr lang="en-US" sz="2800" dirty="0"/>
              <a:t> persona y </a:t>
            </a:r>
            <a:r>
              <a:rPr lang="en-US" sz="2800" dirty="0" err="1"/>
              <a:t>numero</a:t>
            </a:r>
            <a:r>
              <a:rPr lang="en-US" sz="2800" dirty="0"/>
              <a:t> </a:t>
            </a:r>
            <a:r>
              <a:rPr lang="en-US" sz="2800" dirty="0" err="1"/>
              <a:t>está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173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56252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Cuál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el </a:t>
            </a:r>
            <a:r>
              <a:rPr lang="en-US" sz="2800" dirty="0" err="1"/>
              <a:t>verbo</a:t>
            </a:r>
            <a:r>
              <a:rPr lang="en-US" sz="2800" dirty="0"/>
              <a:t> y en </a:t>
            </a:r>
            <a:r>
              <a:rPr lang="en-US" sz="2800" dirty="0" err="1"/>
              <a:t>qué</a:t>
            </a:r>
            <a:r>
              <a:rPr lang="en-US" sz="2800" dirty="0"/>
              <a:t> persona y </a:t>
            </a:r>
            <a:r>
              <a:rPr lang="en-US" sz="2800" dirty="0" err="1"/>
              <a:t>numero</a:t>
            </a:r>
            <a:r>
              <a:rPr lang="en-US" sz="2800" dirty="0"/>
              <a:t> </a:t>
            </a:r>
            <a:r>
              <a:rPr lang="en-US" sz="2800" dirty="0" err="1"/>
              <a:t>está</a:t>
            </a:r>
            <a:r>
              <a:rPr lang="en-US" sz="2800" dirty="0"/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 3P</a:t>
            </a:r>
          </a:p>
        </p:txBody>
      </p:sp>
    </p:spTree>
    <p:extLst>
      <p:ext uri="{BB962C8B-B14F-4D97-AF65-F5344CB8AC3E}">
        <p14:creationId xmlns:p14="http://schemas.microsoft.com/office/powerpoint/2010/main" val="303370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 3P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156252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/>
              <a:t>¿Cuál es el sujeto de la oración? (el caso nominativo)</a:t>
            </a:r>
          </a:p>
        </p:txBody>
      </p:sp>
    </p:spTree>
    <p:extLst>
      <p:ext uri="{BB962C8B-B14F-4D97-AF65-F5344CB8AC3E}">
        <p14:creationId xmlns:p14="http://schemas.microsoft.com/office/powerpoint/2010/main" val="63628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 3P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156252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/>
              <a:t>¿Cuál es el sujeto de la oración? (el caso nominativo)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91200" y="4000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PMN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200025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¿</a:t>
            </a:r>
            <a:r>
              <a:rPr lang="es-PE" sz="2800" dirty="0">
                <a:cs typeface="+mn-cs"/>
              </a:rPr>
              <a:t>Cuál es el objeto directo, o sea, que/quien recibe la acción del verbo? (el caso acusativo)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PAI 3P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91200" y="4000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PMN</a:t>
            </a:r>
            <a:endParaRPr lang="es-PE" dirty="0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4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200025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¿</a:t>
            </a:r>
            <a:r>
              <a:rPr lang="es-PE" sz="2800" dirty="0">
                <a:cs typeface="+mn-cs"/>
              </a:rPr>
              <a:t>Cuál es el objeto directo, o sea, que/quien recibe la acción del verbo? (el caso acusativo)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PAI 3P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91200" y="4000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PMN</a:t>
            </a:r>
            <a:endParaRPr lang="es-PE" dirty="0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219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PMA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3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PAI 3P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91200" y="4000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PMN</a:t>
            </a:r>
            <a:endParaRPr lang="es-PE" dirty="0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219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PMA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04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PAI 3P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91200" y="4000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PMN</a:t>
            </a:r>
            <a:endParaRPr lang="es-PE" dirty="0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219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PMA</a:t>
            </a:r>
            <a:endParaRPr lang="es-PE" dirty="0">
              <a:cs typeface="+mn-cs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819400" y="40005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SMG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67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PAI 3P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91200" y="4000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PMN</a:t>
            </a:r>
            <a:endParaRPr lang="es-PE" dirty="0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219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PMA</a:t>
            </a:r>
            <a:endParaRPr lang="es-PE" dirty="0">
              <a:cs typeface="+mn-cs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819400" y="40005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SMG</a:t>
            </a:r>
            <a:endParaRPr lang="es-PE" dirty="0">
              <a:cs typeface="+mn-cs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96200" y="40005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SMG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9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tou.j avgge,louj tou/ qeou/ ble,pousi oi` avpo,stoloi tou/ kuriou/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125730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Los apóstoles del Señor miran a los ángeles de Dios.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PAI 3P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91200" y="4000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PMN</a:t>
            </a:r>
            <a:endParaRPr lang="es-PE" dirty="0"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219200" y="4000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PMA</a:t>
            </a:r>
            <a:endParaRPr lang="es-PE" dirty="0">
              <a:cs typeface="+mn-cs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819400" y="40005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SMG</a:t>
            </a:r>
            <a:endParaRPr lang="es-PE" dirty="0">
              <a:cs typeface="+mn-cs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96200" y="40005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 smtClean="0">
                <a:cs typeface="+mn-cs"/>
              </a:rPr>
              <a:t>SMG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2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2514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</a:rPr>
              <a:t>En </a:t>
            </a:r>
            <a:r>
              <a:rPr lang="es-PE" sz="3500" b="1" dirty="0">
                <a:solidFill>
                  <a:schemeClr val="bg1"/>
                </a:solidFill>
              </a:rPr>
              <a:t>griego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38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E" sz="3200" smtClean="0">
                <a:cs typeface="+mj-cs"/>
              </a:rPr>
              <a:t>Las desinencias de los sustantivos y artículos </a:t>
            </a:r>
            <a:r>
              <a:rPr lang="es-PE" sz="3200" b="1" i="1" smtClean="0">
                <a:cs typeface="+mj-cs"/>
              </a:rPr>
              <a:t>neutros</a:t>
            </a:r>
            <a:r>
              <a:rPr lang="es-PE" sz="3200" smtClean="0">
                <a:cs typeface="+mj-cs"/>
              </a:rPr>
              <a:t> de la 2</a:t>
            </a:r>
            <a:r>
              <a:rPr lang="es-PE" sz="3200" baseline="30000" smtClean="0">
                <a:cs typeface="+mj-cs"/>
              </a:rPr>
              <a:t>a</a:t>
            </a:r>
            <a:r>
              <a:rPr lang="es-PE" sz="3200" smtClean="0">
                <a:cs typeface="+mj-cs"/>
              </a:rPr>
              <a:t> declinación</a:t>
            </a:r>
            <a:endParaRPr lang="es-PE" smtClean="0">
              <a:cs typeface="+mj-cs"/>
            </a:endParaRPr>
          </a:p>
        </p:txBody>
      </p:sp>
      <p:graphicFrame>
        <p:nvGraphicFramePr>
          <p:cNvPr id="85084" name="Group 9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3451541"/>
              </p:ext>
            </p:extLst>
          </p:nvPr>
        </p:nvGraphicFramePr>
        <p:xfrm>
          <a:off x="533400" y="1200150"/>
          <a:ext cx="8077200" cy="3588924"/>
        </p:xfrm>
        <a:graphic>
          <a:graphicData uri="http://schemas.openxmlformats.org/drawingml/2006/table">
            <a:tbl>
              <a:tblPr/>
              <a:tblGrid>
                <a:gridCol w="1752600"/>
                <a:gridCol w="1143000"/>
                <a:gridCol w="1828800"/>
                <a:gridCol w="1295400"/>
                <a:gridCol w="2057400"/>
              </a:tblGrid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3800" kern="12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τὸ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ον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 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3800" kern="1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τοῦ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ου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ων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3800" kern="1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τῷ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ῳ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τοῖς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οις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3800" kern="12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τὸ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ον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    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2" marB="3428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3800" b="1"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ον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3800" b="1"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</a:t>
                      </a:r>
                      <a:r>
                        <a:rPr lang="es-MX" sz="38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n-US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23753" name="Group 2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56126233"/>
              </p:ext>
            </p:extLst>
          </p:nvPr>
        </p:nvGraphicFramePr>
        <p:xfrm>
          <a:off x="838200" y="228600"/>
          <a:ext cx="6934200" cy="4686300"/>
        </p:xfrm>
        <a:graphic>
          <a:graphicData uri="http://schemas.openxmlformats.org/drawingml/2006/table">
            <a:tbl>
              <a:tblPr/>
              <a:tblGrid>
                <a:gridCol w="533400"/>
                <a:gridCol w="2133600"/>
                <a:gridCol w="990600"/>
                <a:gridCol w="1600200"/>
                <a:gridCol w="16764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Caso/Número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Palabra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2400" kern="12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τὸ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ον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Genenitivo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2400" kern="1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τοῦ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lang="es-MX" sz="24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ου</a:t>
                      </a:r>
                      <a:endParaRPr lang="en-US" sz="2400" dirty="0" smtClean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2400" kern="1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τῷ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ῳ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la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l-GR" sz="2400" kern="12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ＭＳ Ｐゴシック"/>
                          <a:cs typeface="GentiumAlt"/>
                        </a:rPr>
                        <a:t>τὸ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ον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la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ον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 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las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lang="es-MX" sz="24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ων</a:t>
                      </a:r>
                      <a:endParaRPr lang="es-MX" sz="2400" dirty="0" smtClean="0">
                        <a:solidFill>
                          <a:srgbClr val="FF0000"/>
                        </a:solidFill>
                        <a:effectLst/>
                        <a:latin typeface="GentiumAl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las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τοῖς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lang="es-MX" sz="24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οις</a:t>
                      </a: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las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    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las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  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0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ἔργ </a:t>
                      </a: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18288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obras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29" name="Text Box 177"/>
          <p:cNvSpPr txBox="1">
            <a:spLocks noChangeArrowheads="1"/>
          </p:cNvSpPr>
          <p:nvPr/>
        </p:nvSpPr>
        <p:spPr bwMode="auto">
          <a:xfrm rot="16200000">
            <a:off x="69074" y="14287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Singular</a:t>
            </a:r>
            <a:endParaRPr lang="en-US">
              <a:cs typeface="+mn-cs"/>
            </a:endParaRP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 rot="16200000">
            <a:off x="69074" y="3600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Plural</a:t>
            </a:r>
            <a:endParaRPr lang="en-US" dirty="0"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0" y="438150"/>
            <a:ext cx="685800" cy="41910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271885"/>
            <a:ext cx="222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Vocabulario</a:t>
            </a:r>
            <a:r>
              <a:rPr lang="en-US" u="sng" dirty="0" smtClean="0"/>
              <a:t> 3b</a:t>
            </a:r>
            <a:endParaRPr 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3546"/>
            <a:ext cx="8686800" cy="15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2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Un hermano mira a un hombre.</a:t>
            </a:r>
          </a:p>
        </p:txBody>
      </p:sp>
    </p:spTree>
    <p:extLst>
      <p:ext uri="{BB962C8B-B14F-4D97-AF65-F5344CB8AC3E}">
        <p14:creationId xmlns:p14="http://schemas.microsoft.com/office/powerpoint/2010/main" val="60864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Un hermano mira a un hombre.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62200" y="1372909"/>
            <a:ext cx="5638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dou/loj gra,fei lo,gouj</a:t>
            </a:r>
          </a:p>
        </p:txBody>
      </p:sp>
    </p:spTree>
    <p:extLst>
      <p:ext uri="{BB962C8B-B14F-4D97-AF65-F5344CB8AC3E}">
        <p14:creationId xmlns:p14="http://schemas.microsoft.com/office/powerpoint/2010/main" val="132281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Un hermano mira a un hombre.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62200" y="1372909"/>
            <a:ext cx="5638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dou/loj gra,fei lo,gouj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14600" y="1881485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siervo escribe palabras.</a:t>
            </a:r>
          </a:p>
        </p:txBody>
      </p:sp>
    </p:spTree>
    <p:extLst>
      <p:ext uri="{BB962C8B-B14F-4D97-AF65-F5344CB8AC3E}">
        <p14:creationId xmlns:p14="http://schemas.microsoft.com/office/powerpoint/2010/main" val="42542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Un hermano mira a un hombre.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62200" y="1372909"/>
            <a:ext cx="5638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dou/loj gra,fei lo,gouj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14600" y="1881485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siervo escribe palabras.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362200" y="2534959"/>
            <a:ext cx="4724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Pisteu,w( ku,rie) </a:t>
            </a:r>
            <a:r>
              <a:rPr lang="es-PE" dirty="0">
                <a:latin typeface="+mj-lt"/>
                <a:cs typeface="Bwgrkn"/>
              </a:rPr>
              <a:t>(Juan 9:38) </a:t>
            </a:r>
          </a:p>
        </p:txBody>
      </p:sp>
    </p:spTree>
    <p:extLst>
      <p:ext uri="{BB962C8B-B14F-4D97-AF65-F5344CB8AC3E}">
        <p14:creationId xmlns:p14="http://schemas.microsoft.com/office/powerpoint/2010/main" val="21484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Un hermano mira a un hombre.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62200" y="1372909"/>
            <a:ext cx="5638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dou/loj gra,fei lo,gouj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14600" y="1881485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siervo escribe palabras.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362200" y="2534959"/>
            <a:ext cx="4724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Pisteu,w( ku,rie) </a:t>
            </a:r>
            <a:r>
              <a:rPr lang="es-PE" dirty="0">
                <a:latin typeface="+mj-lt"/>
                <a:cs typeface="Bwgrkn"/>
              </a:rPr>
              <a:t>(Juan 9:38)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438400" y="302448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(Yo) creo, Señor.</a:t>
            </a:r>
          </a:p>
        </p:txBody>
      </p:sp>
    </p:spTree>
    <p:extLst>
      <p:ext uri="{BB962C8B-B14F-4D97-AF65-F5344CB8AC3E}">
        <p14:creationId xmlns:p14="http://schemas.microsoft.com/office/powerpoint/2010/main" val="327153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Un hermano mira a un hombre.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62200" y="1372909"/>
            <a:ext cx="5638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dou/loj gra,fei lo,gouj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14600" y="1881485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siervo escribe palabras.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362200" y="2534959"/>
            <a:ext cx="4724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Pisteu,w( ku,rie) </a:t>
            </a:r>
            <a:r>
              <a:rPr lang="es-PE" dirty="0">
                <a:latin typeface="+mj-lt"/>
                <a:cs typeface="Bwgrkn"/>
              </a:rPr>
              <a:t>(Juan 9:38)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438400" y="302448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(Yo) creo, Señor.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905000" y="3677959"/>
            <a:ext cx="6019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ble,pete dou,louj kai. </a:t>
            </a:r>
            <a:r>
              <a:rPr lang="es-PE" sz="2800" dirty="0">
                <a:latin typeface="+mj-lt"/>
                <a:cs typeface="Bwgrkn"/>
              </a:rPr>
              <a:t>(y)</a:t>
            </a:r>
            <a:r>
              <a:rPr lang="es-PE" sz="3200" dirty="0">
                <a:latin typeface="+mj-lt"/>
                <a:cs typeface="Bwgrkn"/>
              </a:rPr>
              <a:t> </a:t>
            </a:r>
            <a:r>
              <a:rPr lang="es-PE" sz="3200" dirty="0">
                <a:latin typeface="Bwgrkn"/>
                <a:cs typeface="Bwgrkn"/>
              </a:rPr>
              <a:t>avdelfou,j</a:t>
            </a:r>
          </a:p>
        </p:txBody>
      </p:sp>
    </p:spTree>
    <p:extLst>
      <p:ext uri="{BB962C8B-B14F-4D97-AF65-F5344CB8AC3E}">
        <p14:creationId xmlns:p14="http://schemas.microsoft.com/office/powerpoint/2010/main" val="266439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09550"/>
            <a:ext cx="2514600" cy="5905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dirty="0">
                <a:solidFill>
                  <a:schemeClr val="bg1"/>
                </a:solidFill>
              </a:rPr>
              <a:t>En </a:t>
            </a:r>
            <a:r>
              <a:rPr lang="es-PE" sz="3500" b="1" dirty="0">
                <a:solidFill>
                  <a:schemeClr val="bg1"/>
                </a:solidFill>
              </a:rPr>
              <a:t>griego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00100"/>
            <a:ext cx="8305800" cy="54628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anchor="t" anchorCtr="0"/>
          <a:lstStyle/>
          <a:p>
            <a:pPr algn="just" eaLnBrk="1" hangingPunct="1">
              <a:defRPr/>
            </a:pPr>
            <a:r>
              <a:rPr lang="es-PE" sz="3000" dirty="0" smtClean="0">
                <a:cs typeface="+mj-cs"/>
              </a:rPr>
              <a:t>Hay </a:t>
            </a:r>
            <a:r>
              <a:rPr lang="es-PE" sz="3000" b="1" i="1" dirty="0" smtClean="0">
                <a:solidFill>
                  <a:srgbClr val="000090"/>
                </a:solidFill>
                <a:cs typeface="+mj-cs"/>
              </a:rPr>
              <a:t>3 géneros</a:t>
            </a:r>
            <a:r>
              <a:rPr lang="es-PE" sz="3000" dirty="0" smtClean="0">
                <a:cs typeface="+mj-cs"/>
              </a:rPr>
              <a:t>: masculino, </a:t>
            </a:r>
            <a:r>
              <a:rPr lang="es-PE" sz="3000" dirty="0" smtClean="0">
                <a:cs typeface="+mj-cs"/>
              </a:rPr>
              <a:t>femenino </a:t>
            </a:r>
            <a:r>
              <a:rPr lang="es-PE" sz="3000" dirty="0" smtClean="0">
                <a:cs typeface="+mj-cs"/>
              </a:rPr>
              <a:t>y neutro.</a:t>
            </a:r>
            <a:endParaRPr lang="en-US" sz="30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6363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209550"/>
            <a:ext cx="449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avdelfo.j ble,pei a;nqrwpon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Un hermano mira a un hombre.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62200" y="1372909"/>
            <a:ext cx="5638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dou/loj gra,fei lo,gouj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14600" y="1881485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El siervo escribe palabras.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362200" y="2534959"/>
            <a:ext cx="4724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Pisteu,w( ku,rie) </a:t>
            </a:r>
            <a:r>
              <a:rPr lang="es-PE" dirty="0">
                <a:latin typeface="+mj-lt"/>
                <a:cs typeface="Bwgrkn"/>
              </a:rPr>
              <a:t>(Juan 9:38)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438400" y="302448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(Yo) creo, Señor.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905000" y="3677959"/>
            <a:ext cx="6019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ble,pete dou,louj kai. </a:t>
            </a:r>
            <a:r>
              <a:rPr lang="es-PE" sz="2800" dirty="0">
                <a:latin typeface="+mj-lt"/>
                <a:cs typeface="Bwgrkn"/>
              </a:rPr>
              <a:t>(y)</a:t>
            </a:r>
            <a:r>
              <a:rPr lang="es-PE" sz="3200" dirty="0">
                <a:latin typeface="+mj-lt"/>
                <a:cs typeface="Bwgrkn"/>
              </a:rPr>
              <a:t> </a:t>
            </a:r>
            <a:r>
              <a:rPr lang="es-PE" sz="3200" dirty="0">
                <a:latin typeface="Bwgrkn"/>
                <a:cs typeface="Bwgrkn"/>
              </a:rPr>
              <a:t>avdelfou,j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905000" y="4167485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cs typeface="+mn-cs"/>
              </a:rPr>
              <a:t>(Ustedes) miran a siervos y a hermanos</a:t>
            </a:r>
          </a:p>
        </p:txBody>
      </p:sp>
    </p:spTree>
    <p:extLst>
      <p:ext uri="{BB962C8B-B14F-4D97-AF65-F5344CB8AC3E}">
        <p14:creationId xmlns:p14="http://schemas.microsoft.com/office/powerpoint/2010/main" val="420933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55779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14187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</p:spTree>
    <p:extLst>
      <p:ext uri="{BB962C8B-B14F-4D97-AF65-F5344CB8AC3E}">
        <p14:creationId xmlns:p14="http://schemas.microsoft.com/office/powerpoint/2010/main" val="405553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82744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</p:spTree>
    <p:extLst>
      <p:ext uri="{BB962C8B-B14F-4D97-AF65-F5344CB8AC3E}">
        <p14:creationId xmlns:p14="http://schemas.microsoft.com/office/powerpoint/2010/main" val="168593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78029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312824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11802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407127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89791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265833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18398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oh señor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45775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87934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oh señor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hermanos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270970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" name="Group 6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49797"/>
              </p:ext>
            </p:extLst>
          </p:nvPr>
        </p:nvGraphicFramePr>
        <p:xfrm>
          <a:off x="228600" y="171450"/>
          <a:ext cx="8701088" cy="4570816"/>
        </p:xfrm>
        <a:graphic>
          <a:graphicData uri="http://schemas.openxmlformats.org/drawingml/2006/table">
            <a:tbl>
              <a:tblPr/>
              <a:tblGrid>
                <a:gridCol w="1751013"/>
                <a:gridCol w="568325"/>
                <a:gridCol w="568325"/>
                <a:gridCol w="568325"/>
                <a:gridCol w="568325"/>
                <a:gridCol w="568325"/>
                <a:gridCol w="568325"/>
                <a:gridCol w="568325"/>
                <a:gridCol w="1295400"/>
                <a:gridCol w="1676400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lu,w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lo,gouj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euvagge,lion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no,mw|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no,moj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una ley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oh señor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avdelfoi/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avdelfo,j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hermanos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dou/loij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i`erw/n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" name="Text Box 616"/>
          <p:cNvSpPr txBox="1">
            <a:spLocks noChangeArrowheads="1"/>
          </p:cNvSpPr>
          <p:nvPr/>
        </p:nvSpPr>
        <p:spPr bwMode="auto">
          <a:xfrm>
            <a:off x="2035175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13" name="Text Box 617"/>
          <p:cNvSpPr txBox="1">
            <a:spLocks noChangeArrowheads="1"/>
          </p:cNvSpPr>
          <p:nvPr/>
        </p:nvSpPr>
        <p:spPr bwMode="auto">
          <a:xfrm>
            <a:off x="2590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14" name="Text Box 618"/>
          <p:cNvSpPr txBox="1">
            <a:spLocks noChangeArrowheads="1"/>
          </p:cNvSpPr>
          <p:nvPr/>
        </p:nvSpPr>
        <p:spPr bwMode="auto">
          <a:xfrm>
            <a:off x="3130550" y="384164"/>
            <a:ext cx="527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I</a:t>
            </a:r>
          </a:p>
        </p:txBody>
      </p:sp>
      <p:sp>
        <p:nvSpPr>
          <p:cNvPr id="30315" name="Text Box 619"/>
          <p:cNvSpPr txBox="1">
            <a:spLocks noChangeArrowheads="1"/>
          </p:cNvSpPr>
          <p:nvPr/>
        </p:nvSpPr>
        <p:spPr bwMode="auto">
          <a:xfrm>
            <a:off x="3733800" y="38416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1</a:t>
            </a:r>
          </a:p>
        </p:txBody>
      </p:sp>
      <p:sp>
        <p:nvSpPr>
          <p:cNvPr id="30316" name="Text Box 620"/>
          <p:cNvSpPr txBox="1">
            <a:spLocks noChangeArrowheads="1"/>
          </p:cNvSpPr>
          <p:nvPr/>
        </p:nvSpPr>
        <p:spPr bwMode="auto">
          <a:xfrm>
            <a:off x="4298950" y="37583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17" name="Text Box 621"/>
          <p:cNvSpPr txBox="1">
            <a:spLocks noChangeArrowheads="1"/>
          </p:cNvSpPr>
          <p:nvPr/>
        </p:nvSpPr>
        <p:spPr bwMode="auto">
          <a:xfrm>
            <a:off x="5943600" y="361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latin typeface="Bwgrkn"/>
                <a:cs typeface="Bwgrkn"/>
              </a:rPr>
              <a:t>lu,w</a:t>
            </a:r>
            <a:endParaRPr lang="es-PE" sz="2800" dirty="0">
              <a:latin typeface="Bwgrkn"/>
              <a:cs typeface="Bwgrkn"/>
            </a:endParaRPr>
          </a:p>
        </p:txBody>
      </p:sp>
      <p:sp>
        <p:nvSpPr>
          <p:cNvPr id="30318" name="Text Box 622"/>
          <p:cNvSpPr txBox="1">
            <a:spLocks noChangeArrowheads="1"/>
          </p:cNvSpPr>
          <p:nvPr/>
        </p:nvSpPr>
        <p:spPr bwMode="auto">
          <a:xfrm>
            <a:off x="7239000" y="4242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Palatino Linotype" charset="0"/>
                <a:cs typeface="+mn-cs"/>
              </a:rPr>
              <a:t>yo suelto</a:t>
            </a:r>
          </a:p>
        </p:txBody>
      </p:sp>
      <p:sp>
        <p:nvSpPr>
          <p:cNvPr id="30320" name="Text Box 624"/>
          <p:cNvSpPr txBox="1">
            <a:spLocks noChangeArrowheads="1"/>
          </p:cNvSpPr>
          <p:nvPr/>
        </p:nvSpPr>
        <p:spPr bwMode="auto">
          <a:xfrm>
            <a:off x="5410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21" name="Text Box 625"/>
          <p:cNvSpPr txBox="1">
            <a:spLocks noChangeArrowheads="1"/>
          </p:cNvSpPr>
          <p:nvPr/>
        </p:nvSpPr>
        <p:spPr bwMode="auto">
          <a:xfrm>
            <a:off x="42672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P</a:t>
            </a:r>
          </a:p>
        </p:txBody>
      </p:sp>
      <p:sp>
        <p:nvSpPr>
          <p:cNvPr id="30322" name="Text Box 626"/>
          <p:cNvSpPr txBox="1">
            <a:spLocks noChangeArrowheads="1"/>
          </p:cNvSpPr>
          <p:nvPr/>
        </p:nvSpPr>
        <p:spPr bwMode="auto">
          <a:xfrm>
            <a:off x="4876800" y="7913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>
                <a:latin typeface="Palatino Linotype" charset="0"/>
                <a:cs typeface="+mn-cs"/>
              </a:rPr>
              <a:t>M</a:t>
            </a:r>
          </a:p>
        </p:txBody>
      </p:sp>
      <p:sp>
        <p:nvSpPr>
          <p:cNvPr id="30323" name="Text Box 627"/>
          <p:cNvSpPr txBox="1">
            <a:spLocks noChangeArrowheads="1"/>
          </p:cNvSpPr>
          <p:nvPr/>
        </p:nvSpPr>
        <p:spPr bwMode="auto">
          <a:xfrm>
            <a:off x="5943600" y="7429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30324" name="Text Box 628"/>
          <p:cNvSpPr txBox="1">
            <a:spLocks noChangeArrowheads="1"/>
          </p:cNvSpPr>
          <p:nvPr/>
        </p:nvSpPr>
        <p:spPr bwMode="auto">
          <a:xfrm>
            <a:off x="7239000" y="82432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palabras</a:t>
            </a:r>
          </a:p>
        </p:txBody>
      </p:sp>
      <p:sp>
        <p:nvSpPr>
          <p:cNvPr id="30347" name="Text Box 651"/>
          <p:cNvSpPr txBox="1">
            <a:spLocks noChangeArrowheads="1"/>
          </p:cNvSpPr>
          <p:nvPr/>
        </p:nvSpPr>
        <p:spPr bwMode="auto">
          <a:xfrm>
            <a:off x="5291138" y="11239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baseline="30000" dirty="0">
                <a:latin typeface="Palatino Linotype" charset="0"/>
                <a:cs typeface="+mn-cs"/>
              </a:rPr>
              <a:t>N</a:t>
            </a:r>
            <a:r>
              <a:rPr lang="es-PE" sz="2800" b="1" dirty="0">
                <a:latin typeface="Palatino Linotype" charset="0"/>
                <a:cs typeface="+mn-cs"/>
              </a:rPr>
              <a:t>/</a:t>
            </a:r>
            <a:r>
              <a:rPr lang="es-PE" sz="2800" b="1" baseline="-25000" dirty="0">
                <a:latin typeface="Palatino Linotype" charset="0"/>
                <a:cs typeface="+mn-cs"/>
              </a:rPr>
              <a:t>A</a:t>
            </a:r>
          </a:p>
        </p:txBody>
      </p:sp>
      <p:sp>
        <p:nvSpPr>
          <p:cNvPr id="30348" name="Text Box 652"/>
          <p:cNvSpPr txBox="1">
            <a:spLocks noChangeArrowheads="1"/>
          </p:cNvSpPr>
          <p:nvPr/>
        </p:nvSpPr>
        <p:spPr bwMode="auto">
          <a:xfrm>
            <a:off x="42672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S</a:t>
            </a:r>
          </a:p>
        </p:txBody>
      </p:sp>
      <p:sp>
        <p:nvSpPr>
          <p:cNvPr id="30349" name="Text Box 653"/>
          <p:cNvSpPr txBox="1">
            <a:spLocks noChangeArrowheads="1"/>
          </p:cNvSpPr>
          <p:nvPr/>
        </p:nvSpPr>
        <p:spPr bwMode="auto">
          <a:xfrm>
            <a:off x="4876800" y="12001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b="1" dirty="0">
                <a:latin typeface="Palatino Linotype" charset="0"/>
                <a:cs typeface="+mn-cs"/>
              </a:rPr>
              <a:t>N</a:t>
            </a:r>
          </a:p>
        </p:txBody>
      </p:sp>
      <p:sp>
        <p:nvSpPr>
          <p:cNvPr id="30351" name="Text Box 655"/>
          <p:cNvSpPr txBox="1">
            <a:spLocks noChangeArrowheads="1"/>
          </p:cNvSpPr>
          <p:nvPr/>
        </p:nvSpPr>
        <p:spPr bwMode="auto">
          <a:xfrm>
            <a:off x="7239000" y="12243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evangelio</a:t>
            </a:r>
          </a:p>
        </p:txBody>
      </p:sp>
      <p:sp>
        <p:nvSpPr>
          <p:cNvPr id="30352" name="Text Box 656"/>
          <p:cNvSpPr txBox="1">
            <a:spLocks noChangeArrowheads="1"/>
          </p:cNvSpPr>
          <p:nvPr/>
        </p:nvSpPr>
        <p:spPr bwMode="auto">
          <a:xfrm>
            <a:off x="5943600" y="120015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 dirty="0">
                <a:latin typeface="Bwgrkn"/>
                <a:cs typeface="Bwgrkn"/>
              </a:rPr>
              <a:t>euvagge,lion</a:t>
            </a:r>
          </a:p>
        </p:txBody>
      </p:sp>
    </p:spTree>
    <p:extLst>
      <p:ext uri="{BB962C8B-B14F-4D97-AF65-F5344CB8AC3E}">
        <p14:creationId xmlns:p14="http://schemas.microsoft.com/office/powerpoint/2010/main" val="329488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4664</Words>
  <Application>Microsoft Macintosh PowerPoint</Application>
  <PresentationFormat>On-screen Show (16:9)</PresentationFormat>
  <Paragraphs>1241</Paragraphs>
  <Slides>123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Default Design</vt:lpstr>
      <vt:lpstr>PowerPoint Presentation</vt:lpstr>
      <vt:lpstr>PowerPoint Presentation</vt:lpstr>
      <vt:lpstr>PowerPoint Presentation</vt:lpstr>
      <vt:lpstr>El sustantivo se emplea para designar todos los seres y entidades: personas, animales y cosas. Tiene género: puede ser masculino o femenino. También tiene número: puede ser singular o plural. </vt:lpstr>
      <vt:lpstr>El sustantivo se emplea para designar todos los seres y entidades: personas, animales y cosas. Tiene género: puede ser masculino o femenino. También tiene número: puede ser singular o plural. </vt:lpstr>
      <vt:lpstr>El sustantivo se emplea para designar todos los seres y entidades: personas, animales y cosas. Tiene género: puede ser masculino o femenino. También tiene número: puede ser singular o plural. </vt:lpstr>
      <vt:lpstr>El sustantivo se emplea para designar todos los seres y entidades: personas, animales y cosas. Tiene género: puede ser masculino o femenino. También tiene número: puede ser singular o plural. </vt:lpstr>
      <vt:lpstr>PowerPoint Presentation</vt:lpstr>
      <vt:lpstr>Hay 3 géneros: masculino, femenino y neutro.</vt:lpstr>
      <vt:lpstr>Hay 3 géneros: masculino, femenino y neutro.</vt:lpstr>
      <vt:lpstr>Hay 3 géneros: masculino, femenino y neutro.</vt:lpstr>
      <vt:lpstr>PowerPoint Presentation</vt:lpstr>
      <vt:lpstr>La oración expresa un sentido completo y está constituida por sujeto y predicado.</vt:lpstr>
      <vt:lpstr>La oración expresa un sentido completo y está constituida por sujeto y predicado.</vt:lpstr>
      <vt:lpstr>La oración expresa un sentido completo y está constituida por sujeto y predicado.</vt:lpstr>
      <vt:lpstr>La oración expresa un sentido completo y está constituida por sujeto y predicado.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 el sujeto de la oración o el predicado nominal. Esto implica que en general realiza la acción del verbo. </vt:lpstr>
      <vt:lpstr>Indica el sujeto de la oración o el predicado nominal. Esto implica que en general realiza la acción del verbo. </vt:lpstr>
      <vt:lpstr>Indica el sujeto de la oración o el predicado nominal. Esto implica que en general realiza la acción del verbo. </vt:lpstr>
      <vt:lpstr>Indica el sujeto de la oración o el predicado nominal. Esto implica que en general realiza la acción del verbo. </vt:lpstr>
      <vt:lpstr>Indica el sujeto de la oración o el predicado nominal. Esto implica que en general realiza la acción del verbo. </vt:lpstr>
      <vt:lpstr>PowerPoint Presentation</vt:lpstr>
      <vt:lpstr>El complemento/objeto directo es la persona o la cosa que recibe directamente la acción del verbo.</vt:lpstr>
      <vt:lpstr>El complemento/objeto directo es la persona o la cosa que recibe directamente la acción del verbo.</vt:lpstr>
      <vt:lpstr>El complemento/objeto directo es la persona o la cosa que recibe directamente la acción del verbo.</vt:lpstr>
      <vt:lpstr>Por lo general el caso acusativo es el complemento/objeto directo de la oración, o sea, recibe la acción del verbo.</vt:lpstr>
      <vt:lpstr>PowerPoint Presentation</vt:lpstr>
      <vt:lpstr>Por lo general el caso acusativo es el complemento/objeto directo de la oración, o sea, recibe la acción del verbo.</vt:lpstr>
      <vt:lpstr>Por lo general el caso acusativo es el complemento/objeto directo de la oración, o sea, recibe la acción del verbo.</vt:lpstr>
      <vt:lpstr>Por lo general el caso acusativo es el complemento/objeto directo de la oración, o sea, recibe la acción del verbo.</vt:lpstr>
      <vt:lpstr>Por lo general el caso acusativo es el complemento/objeto directo de la oración, o sea, recibe la acción del verbo.</vt:lpstr>
      <vt:lpstr>Por lo general el caso acusativo es el complemento/objeto directo de la oración, o sea, recibe la acción del verbo.</vt:lpstr>
      <vt:lpstr>Palabras claves</vt:lpstr>
      <vt:lpstr>Palabras claves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complemento/objeto indirecto se define como la persona o la cosa que recibe indirectamente la acción del verbo.</vt:lpstr>
      <vt:lpstr>El complemento/objeto indirecto se define como la persona o la cosa que recibe indirectamente la acción del verbo.</vt:lpstr>
      <vt:lpstr>El complemento/objeto indirecto se define como la persona o la cosa que recibe indirectamente la acción del verbo.</vt:lpstr>
      <vt:lpstr>PowerPoint Presentation</vt:lpstr>
      <vt:lpstr>PowerPoint Presentation</vt:lpstr>
      <vt:lpstr>PowerPoint Presentation</vt:lpstr>
      <vt:lpstr>Las desinencias de los sustantivos y artículos masculinos de la 2a declinación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 desinencias de los sustantivos y artículos neutros de la 2a declinación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Griego I  Lección 3 Sustantivos y artículos de la segunda declinación masculinos y neutros</dc:title>
  <dc:creator>OWNERCOMP</dc:creator>
  <cp:lastModifiedBy>Jonathan &amp; Angela Stone</cp:lastModifiedBy>
  <cp:revision>71</cp:revision>
  <dcterms:created xsi:type="dcterms:W3CDTF">2006-03-25T16:42:27Z</dcterms:created>
  <dcterms:modified xsi:type="dcterms:W3CDTF">2014-03-19T18:48:17Z</dcterms:modified>
</cp:coreProperties>
</file>